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4" r:id="rId21"/>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11" autoAdjust="0"/>
    <p:restoredTop sz="86449" autoAdjust="0"/>
  </p:normalViewPr>
  <p:slideViewPr>
    <p:cSldViewPr snapToGrid="0">
      <p:cViewPr varScale="1">
        <p:scale>
          <a:sx n="66" d="100"/>
          <a:sy n="66" d="100"/>
        </p:scale>
        <p:origin x="240" y="78"/>
      </p:cViewPr>
      <p:guideLst/>
    </p:cSldViewPr>
  </p:slideViewPr>
  <p:outlineViewPr>
    <p:cViewPr>
      <p:scale>
        <a:sx n="33" d="100"/>
        <a:sy n="33" d="100"/>
      </p:scale>
      <p:origin x="0" y="-14178"/>
    </p:cViewPr>
  </p:outlineViewPr>
  <p:notesTextViewPr>
    <p:cViewPr>
      <p:scale>
        <a:sx n="1" d="1"/>
        <a:sy n="1" d="1"/>
      </p:scale>
      <p:origin x="0" y="0"/>
    </p:cViewPr>
  </p:notesTextViewPr>
  <p:notesViewPr>
    <p:cSldViewPr snapToGrid="0">
      <p:cViewPr varScale="1">
        <p:scale>
          <a:sx n="58" d="100"/>
          <a:sy n="58" d="100"/>
        </p:scale>
        <p:origin x="302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A9F677-2EF4-4C3C-8E57-54CAB8B7F89D}" type="datetimeFigureOut">
              <a:rPr lang="cs-CZ" smtClean="0"/>
              <a:t>12.09.2025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91FAAC-634C-4901-8481-965780645775}" type="slidenum">
              <a:rPr lang="cs-CZ" smtClean="0"/>
              <a:t>‹#›</a:t>
            </a:fld>
            <a:endParaRPr lang="cs-CZ"/>
          </a:p>
        </p:txBody>
      </p:sp>
    </p:spTree>
    <p:extLst>
      <p:ext uri="{BB962C8B-B14F-4D97-AF65-F5344CB8AC3E}">
        <p14:creationId xmlns:p14="http://schemas.microsoft.com/office/powerpoint/2010/main" val="459891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2800" dirty="0"/>
              <a:t>Příjemný dobrý večer, dámy a pánové… dovolte, abych se vám představil …</a:t>
            </a:r>
          </a:p>
          <a:p>
            <a:r>
              <a:rPr lang="cs-CZ" sz="2800" dirty="0"/>
              <a:t>Dovoluji si vyjádřit své přesvědčení, že toto vystoupení bude nejvíce praktické ze všech na této konferenci, neboť jeho poznatků může využít každý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a:t>
            </a:fld>
            <a:endParaRPr lang="cs-CZ"/>
          </a:p>
        </p:txBody>
      </p:sp>
    </p:spTree>
    <p:extLst>
      <p:ext uri="{BB962C8B-B14F-4D97-AF65-F5344CB8AC3E}">
        <p14:creationId xmlns:p14="http://schemas.microsoft.com/office/powerpoint/2010/main" val="1331151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Zemědělské pozemky, které jsou tématem mého vystoupení, </a:t>
            </a:r>
          </a:p>
          <a:p>
            <a:r>
              <a:rPr lang="cs-CZ" sz="1400" dirty="0"/>
              <a:t>mají 2 hlavní funkce:</a:t>
            </a:r>
          </a:p>
          <a:p>
            <a:endParaRPr lang="cs-CZ" sz="1400" dirty="0"/>
          </a:p>
          <a:p>
            <a:r>
              <a:rPr lang="cs-CZ" sz="1400" dirty="0"/>
              <a:t>Těmi jsou produkce potravinářských komodit a údržba krajiny. </a:t>
            </a:r>
          </a:p>
          <a:p>
            <a:endParaRPr lang="cs-CZ" sz="1400" dirty="0"/>
          </a:p>
          <a:p>
            <a:r>
              <a:rPr lang="cs-CZ" sz="1400" dirty="0"/>
              <a:t>Jistě bychom dovedli potravinářské komodity vyrobit jinak než tradiční zemědělskou výrobou (například metodou </a:t>
            </a:r>
            <a:r>
              <a:rPr lang="cs-CZ" sz="1400" dirty="0" err="1"/>
              <a:t>akvaponie</a:t>
            </a:r>
            <a:r>
              <a:rPr lang="cs-CZ" sz="1400" dirty="0"/>
              <a:t>), i bychom je dnes s možnostmi, které nám poskytuje globalizace, snadno uměli importovat z kteréhokoliv kontinentu, dlouhodobou funkci údržby krajiny plní právě jen trvale udržitelné zemědělství.</a:t>
            </a:r>
          </a:p>
          <a:p>
            <a:endParaRPr lang="cs-CZ" sz="1400" dirty="0"/>
          </a:p>
          <a:p>
            <a:r>
              <a:rPr lang="cs-CZ" sz="1400" dirty="0"/>
              <a:t>Bude mne těšit, pokud dokážu o tuto oblast, která je jinak už opomíjena a řazena mezi zastarávající odvětví, vzbudit váš zájem, a zejména, pokud se mi podaří vám přinést zásadní užitek – tedy významný finanční přínos.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2</a:t>
            </a:fld>
            <a:endParaRPr lang="cs-CZ"/>
          </a:p>
        </p:txBody>
      </p:sp>
    </p:spTree>
    <p:extLst>
      <p:ext uri="{BB962C8B-B14F-4D97-AF65-F5344CB8AC3E}">
        <p14:creationId xmlns:p14="http://schemas.microsoft.com/office/powerpoint/2010/main" val="545478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Několik slov o mně: </a:t>
            </a:r>
          </a:p>
          <a:p>
            <a:r>
              <a:rPr lang="cs-CZ" sz="1400" dirty="0"/>
              <a:t>Nejsem ani přírodovědcem ani zemědělcem, ale jsem investorem – tedy tím, kdo hledá a využívá výhodné investiční příležitosti tedy jak pro sebe, tak i pro své klienty. Tedy součástí mého příspěvku nebudou převážně informace k zemědělství, k údržbě krajiny atd., ale zejména informace rázu ekonomického – který koneckonců má zpětnou vazbu na zemědělství, potravinářskou výrobu, údržbu krajiny, ale také na ekonomickou prosperitu, potravinovou soběstačnost, daňové výnosy … atd. </a:t>
            </a:r>
          </a:p>
          <a:p>
            <a:endParaRPr lang="cs-CZ" sz="1400" dirty="0"/>
          </a:p>
          <a:p>
            <a:r>
              <a:rPr lang="cs-CZ" sz="1400" dirty="0"/>
              <a:t>Dále: je potřeba, abych vymezil, co zde považuji za zemědělské pozemky:</a:t>
            </a:r>
          </a:p>
          <a:p>
            <a:r>
              <a:rPr lang="cs-CZ" sz="1400" dirty="0"/>
              <a:t>Jsou to pozemky, které jsou aktuálně zemědělské – tedy jsou využívány k zemědělské produkci a i v době, kam až můžeme dohlédnout, budou stále zemědělské. To znamená, že </a:t>
            </a:r>
            <a:r>
              <a:rPr lang="cs-CZ" sz="1400" b="1" i="1" dirty="0"/>
              <a:t>nemám</a:t>
            </a:r>
            <a:r>
              <a:rPr lang="cs-CZ" sz="1400" dirty="0"/>
              <a:t> na mysli takové pozemky, které mají možnost, výhled, že by se mohly stát pozemky určenými k zástavbě, změnou na komunikace atd. To je </a:t>
            </a:r>
            <a:r>
              <a:rPr lang="cs-CZ" sz="1400" b="1" i="1" dirty="0"/>
              <a:t>zcela jiná </a:t>
            </a:r>
            <a:r>
              <a:rPr lang="cs-CZ" sz="1400" dirty="0"/>
              <a:t>kategorie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3</a:t>
            </a:fld>
            <a:endParaRPr lang="cs-CZ"/>
          </a:p>
        </p:txBody>
      </p:sp>
    </p:spTree>
    <p:extLst>
      <p:ext uri="{BB962C8B-B14F-4D97-AF65-F5344CB8AC3E}">
        <p14:creationId xmlns:p14="http://schemas.microsoft.com/office/powerpoint/2010/main" val="239163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2400" dirty="0"/>
              <a:t>Moje vystoupení může mít velmi pozitivní účinek na každého účastníka, neboť si vysvětlíme, z čeho pramení určitá významná příležitost, která je k dispozici pro každého, ale málokdo o ní dnes ví. To vás bude zajímat. Zde nebudu mluvit o zájmech státu, korporací, ale o zájmech privátních osob, které jsou obvykle mými klienty.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4</a:t>
            </a:fld>
            <a:endParaRPr lang="cs-CZ"/>
          </a:p>
        </p:txBody>
      </p:sp>
    </p:spTree>
    <p:extLst>
      <p:ext uri="{BB962C8B-B14F-4D97-AF65-F5344CB8AC3E}">
        <p14:creationId xmlns:p14="http://schemas.microsoft.com/office/powerpoint/2010/main" val="2262365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Jsme ve středu stejného  plodinového pásma, tedy oblasti, kde se pěstují stejné plodiny. </a:t>
            </a:r>
          </a:p>
          <a:p>
            <a:r>
              <a:rPr lang="cs-CZ" sz="1400" dirty="0"/>
              <a:t>Všimněte si, že sem patří jak oblasti, ve kterých po celou historii probíhala tradiční zemědělská výroba v tradičním uspořádání  na rodinných farmách (Bavorsko, Rakousko), tak i oblasti, které byly součástí bývalého socialistického společenství, které prošly kolektivizací, socialistickou plánovanou velkovýrobou a následně restitucemi, po kterých se zemědělství vrátilo k tradičnímu uspořádání (ČR, Slovensko Maďarsko, Rumunsko, Ukrajina …). To, že jsme my prošli v minulosti dramatickými zvraty, nám přináší určitou zajímavou příležitost.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5</a:t>
            </a:fld>
            <a:endParaRPr lang="cs-CZ"/>
          </a:p>
        </p:txBody>
      </p:sp>
    </p:spTree>
    <p:extLst>
      <p:ext uri="{BB962C8B-B14F-4D97-AF65-F5344CB8AC3E}">
        <p14:creationId xmlns:p14="http://schemas.microsoft.com/office/powerpoint/2010/main" val="2888072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2000" dirty="0"/>
              <a:t>O všem jsme se učili ve škole a všechno zažili ve svých životech. Upozorním vás na důležité aspekty – zejména ty, kterých lze </a:t>
            </a:r>
          </a:p>
          <a:p>
            <a:r>
              <a:rPr lang="cs-CZ" sz="2000" dirty="0"/>
              <a:t>s úspěchem využít v praxi.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6</a:t>
            </a:fld>
            <a:endParaRPr lang="cs-CZ"/>
          </a:p>
        </p:txBody>
      </p:sp>
    </p:spTree>
    <p:extLst>
      <p:ext uri="{BB962C8B-B14F-4D97-AF65-F5344CB8AC3E}">
        <p14:creationId xmlns:p14="http://schemas.microsoft.com/office/powerpoint/2010/main" val="1791134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Tohle období jsme prožili a pamatujeme si my dříve narození a potvrdíte mi, že všechno z uvedeného platí (platilo) … včetně toho: „Poručíme větru, dešti … „</a:t>
            </a:r>
          </a:p>
          <a:p>
            <a:endParaRPr lang="cs-CZ" sz="1400" dirty="0"/>
          </a:p>
          <a:p>
            <a:r>
              <a:rPr lang="cs-CZ" sz="1400" dirty="0"/>
              <a:t>Poslední 2 odrážky: </a:t>
            </a:r>
          </a:p>
          <a:p>
            <a:endParaRPr lang="cs-CZ" sz="1400" dirty="0"/>
          </a:p>
          <a:p>
            <a:r>
              <a:rPr lang="cs-CZ" sz="1400" dirty="0"/>
              <a:t>Potravinová soběstačnost – to byla součást politiky strany a vlády – to si pamatujeme</a:t>
            </a:r>
          </a:p>
          <a:p>
            <a:endParaRPr lang="cs-CZ" sz="1400" dirty="0"/>
          </a:p>
          <a:p>
            <a:r>
              <a:rPr lang="cs-CZ" sz="1400" dirty="0"/>
              <a:t>Přestože se říkalo, že neochvějným krokem směřujeme ke komunismu a předpokládalo se, že zemědělská výroba na scelených pozemcích tu bude už navždy, zůstaly zachovány v katastru nemovitostí a v archivech podrobné informace, kdo, kolik a který pozemek vložil … to se později velmi osvědčilo při restitucích…</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7</a:t>
            </a:fld>
            <a:endParaRPr lang="cs-CZ"/>
          </a:p>
        </p:txBody>
      </p:sp>
    </p:spTree>
    <p:extLst>
      <p:ext uri="{BB962C8B-B14F-4D97-AF65-F5344CB8AC3E}">
        <p14:creationId xmlns:p14="http://schemas.microsoft.com/office/powerpoint/2010/main" val="2215162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a:p>
            <a:r>
              <a:rPr lang="cs-CZ" sz="1600" dirty="0"/>
              <a:t>To už si všichni pamatujeme : nadšení z globalizace, možnost dovézt odkudkoliv cokoliv, opravdu bylo snadnější (a také levnější) dovézt obilí z Argentiny než se lopotit s obtížným podnikáním v zemědělství doma …</a:t>
            </a:r>
          </a:p>
          <a:p>
            <a:r>
              <a:rPr lang="cs-CZ" sz="1600" dirty="0"/>
              <a:t>Potravinová soběstačnost už nebyla potřeba a ani ji nikdo nežádal … </a:t>
            </a:r>
          </a:p>
          <a:p>
            <a:endParaRPr lang="cs-CZ" sz="1600" dirty="0"/>
          </a:p>
          <a:p>
            <a:r>
              <a:rPr lang="cs-CZ" sz="1600" dirty="0"/>
              <a:t>Německé potravinové řetězce, které se u nás etablovaly, měly nasmlouvány osvědčené dodavatele – zejména z Německa a také z té Argentiny … a o dodávky od českých zemědělců neměly zájem … proto restituenti, kteří se s nadšením pustili do zemědělství, ho rychle opouštěli a zbavovali se pozemků, které předtím nabyli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8</a:t>
            </a:fld>
            <a:endParaRPr lang="cs-CZ"/>
          </a:p>
        </p:txBody>
      </p:sp>
    </p:spTree>
    <p:extLst>
      <p:ext uri="{BB962C8B-B14F-4D97-AF65-F5344CB8AC3E}">
        <p14:creationId xmlns:p14="http://schemas.microsoft.com/office/powerpoint/2010/main" val="3586448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2000" dirty="0"/>
              <a:t>Vzpomínáte si na mince, kterými jsme tenkrát platili? Tohle byla průměrná cena, která se platila v devadesátých letech za metr čtvereční zemědělské půdy! Průměrné ceny byly převážně v rozmezí 1,50 – 2 Kč. Přitom oběd v restauraci stál tehdy kolem 10 korun! Tedy oběd tehdy vyšel na 6 m2!</a:t>
            </a:r>
          </a:p>
          <a:p>
            <a:endParaRPr lang="cs-CZ" dirty="0"/>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9</a:t>
            </a:fld>
            <a:endParaRPr lang="cs-CZ"/>
          </a:p>
        </p:txBody>
      </p:sp>
    </p:spTree>
    <p:extLst>
      <p:ext uri="{BB962C8B-B14F-4D97-AF65-F5344CB8AC3E}">
        <p14:creationId xmlns:p14="http://schemas.microsoft.com/office/powerpoint/2010/main" val="2119376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800" dirty="0"/>
              <a:t>I v tomto období trvá těžká situace pro zemědělce, mnozí opouštějí obor a prodávají pozemky.  Pro ty, kteří vytrvali a přiblížili se západoevropským metodám, se přiblížila a nakonec stala reálnou situace, kdy stát zemědělce podporuje dotacemi … k poskytování dotací přistupuje i Evropská unie … vědoma si toho, že bez zemědělství není údržba krajiny …</a:t>
            </a:r>
          </a:p>
          <a:p>
            <a:r>
              <a:rPr lang="cs-CZ" sz="1800" dirty="0"/>
              <a:t>Nepochybným trendem je růst cen pozemků … těch, u kterých přicházela v úvahu změna charakteru užívání … na stavební, i těch, které jsou a stále budou zemědělskými … a které jsou předmětem mého vystoupení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10</a:t>
            </a:fld>
            <a:endParaRPr lang="cs-CZ"/>
          </a:p>
        </p:txBody>
      </p:sp>
    </p:spTree>
    <p:extLst>
      <p:ext uri="{BB962C8B-B14F-4D97-AF65-F5344CB8AC3E}">
        <p14:creationId xmlns:p14="http://schemas.microsoft.com/office/powerpoint/2010/main" val="3649184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800" dirty="0"/>
              <a:t>Nic z toho, co víme o zemědělství v oblastech, která neprošla kolektivizací a pak restitucemi, nás nemůže překvapit...</a:t>
            </a:r>
          </a:p>
          <a:p>
            <a:endParaRPr lang="cs-CZ" sz="1800" dirty="0"/>
          </a:p>
          <a:p>
            <a:r>
              <a:rPr lang="cs-CZ" sz="1800" dirty="0"/>
              <a:t>Důležitá informace je, jaká je aktuální průměrná cenová hladina zemědělských pozemků v Západní Evropě: mezi 5 – 6 EUR / m2. Přitom ceny trvale rostou! A můžeme počítat s dalším vytrvalým růstem!</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11</a:t>
            </a:fld>
            <a:endParaRPr lang="cs-CZ"/>
          </a:p>
        </p:txBody>
      </p:sp>
    </p:spTree>
    <p:extLst>
      <p:ext uri="{BB962C8B-B14F-4D97-AF65-F5344CB8AC3E}">
        <p14:creationId xmlns:p14="http://schemas.microsoft.com/office/powerpoint/2010/main" val="4095366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Zatímco zemědělství, které prošlo kolektivizací a pak restitucemi – také nás z toho nic nepřekvapí. Všechno můžeme pozorovat v realitě na venkově.  Důležité je, kam došly průměrné ceny zemědělských pozemků u nás: </a:t>
            </a:r>
          </a:p>
          <a:p>
            <a:endParaRPr lang="cs-CZ" sz="1400" dirty="0"/>
          </a:p>
          <a:p>
            <a:r>
              <a:rPr lang="cs-CZ" sz="1400" dirty="0"/>
              <a:t>A to jsou  pouze průměrné ceny: na jednu stranu jsou i jiné – méně cenné pozemky (podhůří Šumavy, Krkonoš … - některé zcela neprodejné … a na druhou stranu bonitní obdělávané pozemky v Polabí, na střední a na jižní Moravě … které se aktuálně obchodují za ceny i kolem 90 Kč / m2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12</a:t>
            </a:fld>
            <a:endParaRPr lang="cs-CZ"/>
          </a:p>
        </p:txBody>
      </p:sp>
    </p:spTree>
    <p:extLst>
      <p:ext uri="{BB962C8B-B14F-4D97-AF65-F5344CB8AC3E}">
        <p14:creationId xmlns:p14="http://schemas.microsoft.com/office/powerpoint/2010/main" val="1807137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800" dirty="0"/>
              <a:t>Zde máme graf vývoje průměrných cen zemědělských pozemků od serveru Farmy.cz (ale ostatní zdroje uvedený trend jen potvrzují)!</a:t>
            </a:r>
          </a:p>
          <a:p>
            <a:r>
              <a:rPr lang="cs-CZ" sz="1800" dirty="0"/>
              <a:t>Již od devadesátých let trvá nepřetržitý růst – a to i v letech, kdy padaly akcie! Hypotéční krize v letech 2008 – 2013, covid … Vývoj na zemědělských pozemcích je stálý, klidný, růst nepřetržitý, spolehlivý …</a:t>
            </a:r>
          </a:p>
          <a:p>
            <a:r>
              <a:rPr lang="cs-CZ" sz="1800" dirty="0"/>
              <a:t>Zde vidíme růst v každém roce. Zajímá vás, jaký je průměrný růst v průběhu několika let?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13</a:t>
            </a:fld>
            <a:endParaRPr lang="cs-CZ"/>
          </a:p>
        </p:txBody>
      </p:sp>
    </p:spTree>
    <p:extLst>
      <p:ext uri="{BB962C8B-B14F-4D97-AF65-F5344CB8AC3E}">
        <p14:creationId xmlns:p14="http://schemas.microsoft.com/office/powerpoint/2010/main" val="1463706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Tohle je vzoreček, pomocí kterého si průměrný výnos můžeme snadno spočítat!</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14</a:t>
            </a:fld>
            <a:endParaRPr lang="cs-CZ"/>
          </a:p>
        </p:txBody>
      </p:sp>
    </p:spTree>
    <p:extLst>
      <p:ext uri="{BB962C8B-B14F-4D97-AF65-F5344CB8AC3E}">
        <p14:creationId xmlns:p14="http://schemas.microsoft.com/office/powerpoint/2010/main" val="2845741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685800" y="1143000"/>
            <a:ext cx="5487988" cy="3086100"/>
          </a:xfrm>
        </p:spPr>
      </p:sp>
      <p:sp>
        <p:nvSpPr>
          <p:cNvPr id="3" name="Zástupný symbol pro poznámky 2"/>
          <p:cNvSpPr>
            <a:spLocks noGrp="1"/>
          </p:cNvSpPr>
          <p:nvPr>
            <p:ph type="body" idx="1"/>
          </p:nvPr>
        </p:nvSpPr>
        <p:spPr/>
        <p:txBody>
          <a:bodyPr/>
          <a:lstStyle/>
          <a:p>
            <a:r>
              <a:rPr lang="cs-CZ" sz="1400" dirty="0"/>
              <a:t>Zde máme výsledek výpočtu pro jednotlivá období, která jsou nějak charakteristická a která nás mohou zajímat!</a:t>
            </a:r>
          </a:p>
          <a:p>
            <a:endParaRPr lang="cs-CZ" sz="1400" dirty="0"/>
          </a:p>
          <a:p>
            <a:r>
              <a:rPr lang="cs-CZ" sz="1400" dirty="0"/>
              <a:t>Ale stejně si můžeme spočítat výnos za jakékoliv jiné období!</a:t>
            </a:r>
          </a:p>
          <a:p>
            <a:endParaRPr lang="cs-CZ" sz="1400" dirty="0"/>
          </a:p>
          <a:p>
            <a:r>
              <a:rPr lang="cs-CZ" sz="1400" dirty="0"/>
              <a:t>Důležitý výsledek je ten, že průměrný výnos vychází kolem 10 % ročně.</a:t>
            </a:r>
          </a:p>
          <a:p>
            <a:endParaRPr lang="cs-CZ" sz="1400" dirty="0"/>
          </a:p>
          <a:p>
            <a:r>
              <a:rPr lang="cs-CZ" sz="1400" dirty="0"/>
              <a:t>Další zajímavé údaje jsou uvedeny v poznámkách:</a:t>
            </a:r>
          </a:p>
          <a:p>
            <a:r>
              <a:rPr lang="cs-CZ" sz="1400" dirty="0"/>
              <a:t>Jedna, která nám vysvětluje, proč čeští zemědělci převážně pracují na propachtovaných pozemcích – nikoliv na těch, které mají ve vlastnictví… </a:t>
            </a:r>
          </a:p>
          <a:p>
            <a:r>
              <a:rPr lang="cs-CZ" sz="1400" dirty="0"/>
              <a:t>Druhá, proč si zemědělci z Bavorska a Rakouska v dojezdové vzdálenosti mohou snadno dovolit koupit či propachtovat si pozemky v Česku</a:t>
            </a:r>
          </a:p>
          <a:p>
            <a:r>
              <a:rPr lang="cs-CZ" sz="1400" dirty="0"/>
              <a:t>Třetí se týká nejisté situace na Ukrajině, která, jak víme, patří do stejného plodinového pásma …, ale nevíme, jak se to s ní vyvine …</a:t>
            </a:r>
          </a:p>
          <a:p>
            <a:endParaRPr lang="cs-CZ" dirty="0"/>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15</a:t>
            </a:fld>
            <a:endParaRPr lang="cs-CZ"/>
          </a:p>
        </p:txBody>
      </p:sp>
    </p:spTree>
    <p:extLst>
      <p:ext uri="{BB962C8B-B14F-4D97-AF65-F5344CB8AC3E}">
        <p14:creationId xmlns:p14="http://schemas.microsoft.com/office/powerpoint/2010/main" val="3736488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800" dirty="0"/>
              <a:t>Kromě zvýrazněných údajů navíc platí, že cenová hladina bavorských a rakouských pozemků, které jsou co do výnosnosti srovnatelné s našimi, je výrazně vyšší  - </a:t>
            </a:r>
            <a:r>
              <a:rPr lang="pl-PL" sz="1800" dirty="0"/>
              <a:t>přitom i na Západě pokračuje stálý růst - </a:t>
            </a:r>
            <a:r>
              <a:rPr lang="cs-CZ" sz="1800" dirty="0"/>
              <a:t>máme tedy stále co dohánět – v bytech už jsme západní Evropu dohnali a v dalším období ji budeme dohánět i v pozemcích – to je tedy příležitost pro naše investory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16</a:t>
            </a:fld>
            <a:endParaRPr lang="cs-CZ"/>
          </a:p>
        </p:txBody>
      </p:sp>
    </p:spTree>
    <p:extLst>
      <p:ext uri="{BB962C8B-B14F-4D97-AF65-F5344CB8AC3E}">
        <p14:creationId xmlns:p14="http://schemas.microsoft.com/office/powerpoint/2010/main" val="2474468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700" dirty="0"/>
              <a:t>V uplynulém období jsme slušně profitovali z nedostatku bytů, z nevyváženého trhu s byty, z zajímavého nárůstu cen v uplynulém období …Prostor pro další profit pro investory v oblasti bytů je z velké části vyčerpán … Ale je zde prostor v oblasti zemědělských pozemků! Víme, kolik byl výnos v uplynulém období i to, jaké jsou vlivy, které budou stimulovat další růst…</a:t>
            </a:r>
          </a:p>
          <a:p>
            <a:r>
              <a:rPr lang="cs-CZ" sz="1700" dirty="0"/>
              <a:t>Ale pozemků není dost, žádné nepřibývají, ale stále ubývají novou zástavbou! Naštěstí existuje řešení, které si dovolím vám představit. Dostávám se k ultimu mého vystoupení, ve kterém </a:t>
            </a:r>
            <a:r>
              <a:rPr lang="cs-CZ" sz="1700" b="1" i="1" dirty="0"/>
              <a:t>každá další věta je důležitá:</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17</a:t>
            </a:fld>
            <a:endParaRPr lang="cs-CZ"/>
          </a:p>
        </p:txBody>
      </p:sp>
    </p:spTree>
    <p:extLst>
      <p:ext uri="{BB962C8B-B14F-4D97-AF65-F5344CB8AC3E}">
        <p14:creationId xmlns:p14="http://schemas.microsoft.com/office/powerpoint/2010/main" val="3189675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Existuje nástroj, který splňuje všechny požadavky náročných investorů: </a:t>
            </a:r>
          </a:p>
          <a:p>
            <a:endParaRPr lang="cs-CZ" dirty="0"/>
          </a:p>
          <a:p>
            <a:r>
              <a:rPr lang="cs-CZ" dirty="0"/>
              <a:t>Žádné podílové fondy, žádné fondy kvalifikovaných investorů s nejistým výnosem, ale pozemky zapsané v katastru nemovitostí na jméno investora!</a:t>
            </a:r>
          </a:p>
          <a:p>
            <a:r>
              <a:rPr lang="cs-CZ" dirty="0"/>
              <a:t>Pětiletý horizont je většinou velmi přijatelný …</a:t>
            </a:r>
          </a:p>
          <a:p>
            <a:r>
              <a:rPr lang="cs-CZ" dirty="0"/>
              <a:t>Nákup i prodej pozemku – oba zajištěny!</a:t>
            </a:r>
          </a:p>
          <a:p>
            <a:r>
              <a:rPr lang="cs-CZ" dirty="0"/>
              <a:t>Výnos: 10 % ročně – vysvětlil jsem, že takový odpovídá zkušenosti a jsou předpoklady k jeho dosažení i v dalším období!</a:t>
            </a:r>
          </a:p>
          <a:p>
            <a:r>
              <a:rPr lang="cs-CZ" dirty="0"/>
              <a:t>Pokud bude dosaženo vyššího výnosu, participujeme na něm! Pokud nebude dosaženo ani toho desetiprocentního (to také může nastat), investor má zajištěn desetiprocentní po dobu 5 let!</a:t>
            </a:r>
          </a:p>
          <a:p>
            <a:r>
              <a:rPr lang="cs-CZ" dirty="0"/>
              <a:t>Vztah se zemědělcem je vyřešen k spokojenosti obou! Investor netrpí žádnými  problémy s nájemníkem, jako je to u pronájmu bytů!</a:t>
            </a:r>
          </a:p>
          <a:p>
            <a:endParaRPr lang="cs-CZ" dirty="0"/>
          </a:p>
          <a:p>
            <a:r>
              <a:rPr lang="cs-CZ" dirty="0"/>
              <a:t>Poslední 2 vlastnosti představují vrchol mého vystoupení a dovoluji si je citovat doslova:</a:t>
            </a:r>
          </a:p>
          <a:p>
            <a:r>
              <a:rPr lang="cs-CZ" b="1" dirty="0"/>
              <a:t> Zájem investorů o zemědělské pozemky není dosud probuzen! … a: </a:t>
            </a:r>
          </a:p>
          <a:p>
            <a:r>
              <a:rPr lang="cs-CZ" b="1" dirty="0"/>
              <a:t>V současné době máme pozemky pro potřeby investorů!</a:t>
            </a:r>
          </a:p>
          <a:p>
            <a:endParaRPr lang="cs-CZ" dirty="0"/>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18</a:t>
            </a:fld>
            <a:endParaRPr lang="cs-CZ"/>
          </a:p>
        </p:txBody>
      </p:sp>
    </p:spTree>
    <p:extLst>
      <p:ext uri="{BB962C8B-B14F-4D97-AF65-F5344CB8AC3E}">
        <p14:creationId xmlns:p14="http://schemas.microsoft.com/office/powerpoint/2010/main" val="1526835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a:xfrm>
            <a:off x="685800" y="4400550"/>
            <a:ext cx="5486400" cy="3829050"/>
          </a:xfrm>
        </p:spPr>
        <p:txBody>
          <a:bodyPr/>
          <a:lstStyle/>
          <a:p>
            <a:r>
              <a:rPr lang="cs-CZ" sz="1400" dirty="0"/>
              <a:t>Vážení přátelé, účastníci této konference, rád jsem vám poskytnul informace o oblasti, kterou se dlouhodobě zabývám – tedy investičními pozemky. O tom, jaká byla historie, která se nás dosud dotýká a následky které můžeme nyní využít, o tom, že zemědělské pozemky mají nezaměnitelnou úlohu v obživě i v údržbě krajiny, ale také – a to zejména, že jsou zajímavou investiční komoditou. Víme, jaké výnosy můžeme od ní očekávat a jaké jsou její další příjemné parametry, i to, že pozemků není dost. Ale zároveň to, že existují nástroje, které nám umožňují se k takové příležitosti dostat. Více by bylo nad rozsah mého vystoupení na této konferenci, ale mohu vám poskytnout další informace a zejména umožnit vám dostat se k takové příležitosti. Těší mne, pokud vás moje vystoupení zaujalo a zejména mne bude těšit, pokud z něho vytěžíte výhodnou investiční příležitost pro sebe. Můžete se na mne obrátit po skončení konference nebo si mne můžete vyhledat na mých webech nebo mne můžete oslovit jinou cestou. Děkuji Vám!</a:t>
            </a:r>
          </a:p>
          <a:p>
            <a:r>
              <a:rPr lang="cs-CZ" sz="1400" dirty="0"/>
              <a:t>Prosím vaše dotazy …</a:t>
            </a:r>
          </a:p>
        </p:txBody>
      </p:sp>
      <p:sp>
        <p:nvSpPr>
          <p:cNvPr id="4" name="Zástupný symbol pro číslo snímku 3"/>
          <p:cNvSpPr>
            <a:spLocks noGrp="1"/>
          </p:cNvSpPr>
          <p:nvPr>
            <p:ph type="sldNum" sz="quarter" idx="5"/>
          </p:nvPr>
        </p:nvSpPr>
        <p:spPr/>
        <p:txBody>
          <a:bodyPr/>
          <a:lstStyle/>
          <a:p>
            <a:fld id="{EE91FAAC-634C-4901-8481-965780645775}" type="slidenum">
              <a:rPr lang="cs-CZ" smtClean="0"/>
              <a:t>20</a:t>
            </a:fld>
            <a:endParaRPr lang="cs-CZ"/>
          </a:p>
        </p:txBody>
      </p:sp>
    </p:spTree>
    <p:extLst>
      <p:ext uri="{BB962C8B-B14F-4D97-AF65-F5344CB8AC3E}">
        <p14:creationId xmlns:p14="http://schemas.microsoft.com/office/powerpoint/2010/main" val="181945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E5A3A1-0761-6451-22D9-E14AAF18B3EF}"/>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6AF5EB6E-86C1-A06F-E879-6184F883DD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F7653589-4C34-363F-99AD-DAD5C5801469}"/>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5" name="Zástupný symbol pro zápatí 4">
            <a:extLst>
              <a:ext uri="{FF2B5EF4-FFF2-40B4-BE49-F238E27FC236}">
                <a16:creationId xmlns:a16="http://schemas.microsoft.com/office/drawing/2014/main" id="{FB75FE68-5928-1720-A0E1-B5E394A5C6A0}"/>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552810B-6FB3-E157-AD08-696B088EB299}"/>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1739983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3D2B463-B7C6-C7D0-EF49-C1759FB3D58B}"/>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911CD50D-4EA9-7966-F259-466A1E502B23}"/>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15A582EE-8222-1F05-2343-0991E55B305F}"/>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5" name="Zástupný symbol pro zápatí 4">
            <a:extLst>
              <a:ext uri="{FF2B5EF4-FFF2-40B4-BE49-F238E27FC236}">
                <a16:creationId xmlns:a16="http://schemas.microsoft.com/office/drawing/2014/main" id="{C6573E2B-E877-6F13-2645-590C7CD2BFE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0BAD200-1774-FA78-8940-66C01EF47D77}"/>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1685293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FF7A4FB-F389-3B8F-B1AC-DAD753AD5FAF}"/>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6AFCFD3A-44A0-FA5C-5477-16C8864631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4A182E29-A56D-E6D9-F652-D5BEFD3746A3}"/>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5" name="Zástupný symbol pro zápatí 4">
            <a:extLst>
              <a:ext uri="{FF2B5EF4-FFF2-40B4-BE49-F238E27FC236}">
                <a16:creationId xmlns:a16="http://schemas.microsoft.com/office/drawing/2014/main" id="{BAAECE46-002B-DA7C-6263-5BEDA40AF0A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F35F930-D538-B796-E05D-18D7A13FB56F}"/>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3013161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04F8D77-C09D-5456-770E-668BC704E479}"/>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448D21D5-1B64-4472-0609-67A1A6CA97BE}"/>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538F5ECF-8A22-EDC7-4FA8-62AF595EF347}"/>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942BC5C6-8BB4-A69F-2877-0C85ABE75F8B}"/>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6" name="Zástupný symbol pro zápatí 5">
            <a:extLst>
              <a:ext uri="{FF2B5EF4-FFF2-40B4-BE49-F238E27FC236}">
                <a16:creationId xmlns:a16="http://schemas.microsoft.com/office/drawing/2014/main" id="{CABDA6D2-9ADB-F0B6-459C-E26BCEDB6BF5}"/>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01112528-3507-440A-FE19-1098E474AFC4}"/>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2393630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AD1CF1A-B315-2CC5-C795-B8CCAD51B2F4}"/>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22BF76CD-8CE6-CD39-2991-D0085C5AE1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BA36CEE2-26BF-AB6C-6518-8ACF0FC9BFE2}"/>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8FEE12E1-4AC9-2EBF-9C3B-E12654DD86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EB66E9ED-F6CF-75C3-6993-26E5C63EEC5D}"/>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291F88DB-51F1-539A-1718-95654B1212EF}"/>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8" name="Zástupný symbol pro zápatí 7">
            <a:extLst>
              <a:ext uri="{FF2B5EF4-FFF2-40B4-BE49-F238E27FC236}">
                <a16:creationId xmlns:a16="http://schemas.microsoft.com/office/drawing/2014/main" id="{693CE49D-7430-E73F-ACB5-AFFE23F702AC}"/>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C126C9EB-D559-75D5-86C4-C04D5B912D24}"/>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407627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03B3961-2076-0876-37B9-A635CA7BDE6C}"/>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ABA74B21-F590-638D-C117-2E4F5616FBE4}"/>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4" name="Zástupný symbol pro zápatí 3">
            <a:extLst>
              <a:ext uri="{FF2B5EF4-FFF2-40B4-BE49-F238E27FC236}">
                <a16:creationId xmlns:a16="http://schemas.microsoft.com/office/drawing/2014/main" id="{D636BD49-4442-B194-A971-16419852D87A}"/>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995199CB-486F-E3D2-E97E-A6548D58F9C7}"/>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4209067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8A2D4E80-ECEA-7B86-AD3F-9304E726E153}"/>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3" name="Zástupný symbol pro zápatí 2">
            <a:extLst>
              <a:ext uri="{FF2B5EF4-FFF2-40B4-BE49-F238E27FC236}">
                <a16:creationId xmlns:a16="http://schemas.microsoft.com/office/drawing/2014/main" id="{E2B1B98F-617C-1C24-C064-3D683E9CD730}"/>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70948B2D-B447-67CD-801F-8CAF0B28F4F4}"/>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101534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0CADFD0-F14E-88D0-7861-D2D2F634D5AB}"/>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7882FCF4-24F9-4B4E-F400-259D45D0B0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6B065009-568B-4192-40D4-8AE296BA17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2F1DCFAC-7411-0E58-3A56-1EA86750BC1A}"/>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6" name="Zástupný symbol pro zápatí 5">
            <a:extLst>
              <a:ext uri="{FF2B5EF4-FFF2-40B4-BE49-F238E27FC236}">
                <a16:creationId xmlns:a16="http://schemas.microsoft.com/office/drawing/2014/main" id="{53E24888-EC05-8F31-432B-25886534B0A2}"/>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A1542388-50B3-EAA3-5466-E329A4739107}"/>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1271035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5BF69B5-5ACE-7B71-52D8-E319F136A746}"/>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DBFB9017-34F9-D4F5-8F6D-329076E432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BC18F7C7-32BD-A50F-1D96-2AF4B407B8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6ACEFEFE-318F-7754-38C1-AEBF8565EAB0}"/>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6" name="Zástupný symbol pro zápatí 5">
            <a:extLst>
              <a:ext uri="{FF2B5EF4-FFF2-40B4-BE49-F238E27FC236}">
                <a16:creationId xmlns:a16="http://schemas.microsoft.com/office/drawing/2014/main" id="{BA0563E4-E000-893C-8A73-094D16B611C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782AE800-E42E-091D-3F2E-D5A96926400B}"/>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213347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2AD2154-4F20-5EF1-20F8-9A459F35E5EE}"/>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6DF7F28E-6FB6-4B42-2722-C5774FA96425}"/>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61EFF1DB-2F93-0BFA-7957-C3F0793FBBC6}"/>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5" name="Zástupný symbol pro zápatí 4">
            <a:extLst>
              <a:ext uri="{FF2B5EF4-FFF2-40B4-BE49-F238E27FC236}">
                <a16:creationId xmlns:a16="http://schemas.microsoft.com/office/drawing/2014/main" id="{F33C7C9E-7D68-DEDC-8CC6-BE74B537037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703FD4E0-1581-3A08-8BB2-78A8721536FA}"/>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3267147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C9B1BB1A-7892-6715-4ABA-6A461E6C275E}"/>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8F07A11B-EE3B-AF0F-5405-F12DED355AEF}"/>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4D23401-C461-BB59-91F1-4B6FD075D644}"/>
              </a:ext>
            </a:extLst>
          </p:cNvPr>
          <p:cNvSpPr>
            <a:spLocks noGrp="1"/>
          </p:cNvSpPr>
          <p:nvPr>
            <p:ph type="dt" sz="half" idx="10"/>
          </p:nvPr>
        </p:nvSpPr>
        <p:spPr/>
        <p:txBody>
          <a:bodyPr/>
          <a:lstStyle/>
          <a:p>
            <a:fld id="{E08C9B65-2D18-4EE3-9FF7-5858FB4F5F54}" type="datetimeFigureOut">
              <a:rPr lang="cs-CZ" smtClean="0"/>
              <a:t>12.09.2025</a:t>
            </a:fld>
            <a:endParaRPr lang="cs-CZ"/>
          </a:p>
        </p:txBody>
      </p:sp>
      <p:sp>
        <p:nvSpPr>
          <p:cNvPr id="5" name="Zástupný symbol pro zápatí 4">
            <a:extLst>
              <a:ext uri="{FF2B5EF4-FFF2-40B4-BE49-F238E27FC236}">
                <a16:creationId xmlns:a16="http://schemas.microsoft.com/office/drawing/2014/main" id="{3D87B512-8D6B-2641-C4E6-7360E3BDA96B}"/>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D363038-5989-B1D7-FA54-758117749977}"/>
              </a:ext>
            </a:extLst>
          </p:cNvPr>
          <p:cNvSpPr>
            <a:spLocks noGrp="1"/>
          </p:cNvSpPr>
          <p:nvPr>
            <p:ph type="sldNum" sz="quarter" idx="12"/>
          </p:nvPr>
        </p:nvSpPr>
        <p:spPr/>
        <p:txBody>
          <a:bodyPr/>
          <a:lstStyle/>
          <a:p>
            <a:fld id="{071F462F-21AD-439E-90BF-BD59B7AC8FF1}" type="slidenum">
              <a:rPr lang="cs-CZ" smtClean="0"/>
              <a:t>‹#›</a:t>
            </a:fld>
            <a:endParaRPr lang="cs-CZ"/>
          </a:p>
        </p:txBody>
      </p:sp>
    </p:spTree>
    <p:extLst>
      <p:ext uri="{BB962C8B-B14F-4D97-AF65-F5344CB8AC3E}">
        <p14:creationId xmlns:p14="http://schemas.microsoft.com/office/powerpoint/2010/main" val="328739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C98D38ED-707E-1192-EE17-FE980BB693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02849F77-65EA-551A-3719-5A6A668F4F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C9D05085-E5F3-2EAB-88E1-F69E47C0D2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8C9B65-2D18-4EE3-9FF7-5858FB4F5F54}" type="datetimeFigureOut">
              <a:rPr lang="cs-CZ" smtClean="0"/>
              <a:t>12.09.2025</a:t>
            </a:fld>
            <a:endParaRPr lang="cs-CZ"/>
          </a:p>
        </p:txBody>
      </p:sp>
      <p:sp>
        <p:nvSpPr>
          <p:cNvPr id="5" name="Zástupný symbol pro zápatí 4">
            <a:extLst>
              <a:ext uri="{FF2B5EF4-FFF2-40B4-BE49-F238E27FC236}">
                <a16:creationId xmlns:a16="http://schemas.microsoft.com/office/drawing/2014/main" id="{F9D72A52-10BF-D77E-5821-58E33EE4A5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BB3E7E46-DDD4-4803-7328-131B574B86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1F462F-21AD-439E-90BF-BD59B7AC8FF1}" type="slidenum">
              <a:rPr lang="cs-CZ" smtClean="0"/>
              <a:t>‹#›</a:t>
            </a:fld>
            <a:endParaRPr lang="cs-CZ"/>
          </a:p>
        </p:txBody>
      </p:sp>
    </p:spTree>
    <p:extLst>
      <p:ext uri="{BB962C8B-B14F-4D97-AF65-F5344CB8AC3E}">
        <p14:creationId xmlns:p14="http://schemas.microsoft.com/office/powerpoint/2010/main" val="2776214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harnach.cz/"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zlatosambicemi.cz/" TargetMode="External"/><Relationship Id="rId4" Type="http://schemas.openxmlformats.org/officeDocument/2006/relationships/hyperlink" Target="https://www.investicnipozemky.e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investicnipozemky.eu/" TargetMode="External"/><Relationship Id="rId7" Type="http://schemas.openxmlformats.org/officeDocument/2006/relationships/hyperlink" Target="file:///\\Prizemi2\r\viktor@harnach.cz"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zlatosambicemi.cz/" TargetMode="External"/><Relationship Id="rId5" Type="http://schemas.openxmlformats.org/officeDocument/2006/relationships/hyperlink" Target="https://www.harnach.cz/" TargetMode="External"/><Relationship Id="rId4" Type="http://schemas.openxmlformats.org/officeDocument/2006/relationships/hyperlink" Target="https://www.investicnipozemky.eu/wp-content/uploads/sites/1/2025/09/Ekologicka-a-ekonomicka-udrzitelnost-zemedelskych-pozemku-prednaska-16.9.2025-Harnach-Vikto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C35617-1D72-8F9F-F183-64B01223C0A3}"/>
              </a:ext>
            </a:extLst>
          </p:cNvPr>
          <p:cNvSpPr>
            <a:spLocks noGrp="1"/>
          </p:cNvSpPr>
          <p:nvPr>
            <p:ph type="ctrTitle"/>
          </p:nvPr>
        </p:nvSpPr>
        <p:spPr>
          <a:xfrm>
            <a:off x="1697114" y="1553030"/>
            <a:ext cx="8797772" cy="2118240"/>
          </a:xfrm>
        </p:spPr>
        <p:txBody>
          <a:bodyPr>
            <a:normAutofit fontScale="90000"/>
          </a:bodyPr>
          <a:lstStyle/>
          <a:p>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br>
              <a:rPr lang="cs-CZ" sz="2800" b="1" dirty="0"/>
            </a:br>
            <a:r>
              <a:rPr lang="cs-CZ" sz="2800" b="1" dirty="0">
                <a:latin typeface="Times New Roman" panose="02020603050405020304" pitchFamily="18" charset="0"/>
                <a:cs typeface="Times New Roman" panose="02020603050405020304" pitchFamily="18" charset="0"/>
              </a:rPr>
              <a:t>Ekologická a ekonomická udržitelnost zemědělských pozemků </a:t>
            </a:r>
            <a:br>
              <a:rPr lang="cs-CZ" sz="2800" b="1" dirty="0">
                <a:latin typeface="Times New Roman" panose="02020603050405020304" pitchFamily="18" charset="0"/>
                <a:cs typeface="Times New Roman" panose="02020603050405020304" pitchFamily="18" charset="0"/>
              </a:rPr>
            </a:br>
            <a:r>
              <a:rPr lang="cs-CZ" sz="2800" b="1" dirty="0">
                <a:latin typeface="Times New Roman" panose="02020603050405020304" pitchFamily="18" charset="0"/>
                <a:cs typeface="Times New Roman" panose="02020603050405020304" pitchFamily="18" charset="0"/>
              </a:rPr>
              <a:t>a jejich přínos pro investory</a:t>
            </a:r>
            <a:br>
              <a:rPr lang="cs-CZ" sz="1800" dirty="0">
                <a:latin typeface="Times New Roman" panose="02020603050405020304" pitchFamily="18" charset="0"/>
                <a:cs typeface="Times New Roman" panose="02020603050405020304" pitchFamily="18" charset="0"/>
              </a:rPr>
            </a:br>
            <a:br>
              <a:rPr lang="cs-CZ" sz="1800" dirty="0">
                <a:latin typeface="Times New Roman" panose="02020603050405020304" pitchFamily="18" charset="0"/>
                <a:cs typeface="Times New Roman" panose="02020603050405020304" pitchFamily="18" charset="0"/>
              </a:rPr>
            </a:br>
            <a:r>
              <a:rPr lang="cs-CZ" sz="2200" dirty="0">
                <a:latin typeface="Times New Roman" panose="02020603050405020304" pitchFamily="18" charset="0"/>
                <a:cs typeface="Times New Roman" panose="02020603050405020304" pitchFamily="18" charset="0"/>
              </a:rPr>
              <a:t>(a jak z toho získat osobní výhodu)</a:t>
            </a:r>
            <a:br>
              <a:rPr lang="cs-CZ" dirty="0"/>
            </a:br>
            <a:endParaRPr lang="cs-CZ" dirty="0"/>
          </a:p>
        </p:txBody>
      </p:sp>
      <p:sp>
        <p:nvSpPr>
          <p:cNvPr id="3" name="Podnadpis 2">
            <a:extLst>
              <a:ext uri="{FF2B5EF4-FFF2-40B4-BE49-F238E27FC236}">
                <a16:creationId xmlns:a16="http://schemas.microsoft.com/office/drawing/2014/main" id="{93CB4D74-2400-801B-FFEE-FD289ECF4423}"/>
              </a:ext>
            </a:extLst>
          </p:cNvPr>
          <p:cNvSpPr>
            <a:spLocks noGrp="1"/>
          </p:cNvSpPr>
          <p:nvPr>
            <p:ph type="subTitle" idx="1"/>
          </p:nvPr>
        </p:nvSpPr>
        <p:spPr>
          <a:xfrm>
            <a:off x="1524000" y="3429000"/>
            <a:ext cx="9144000" cy="2561209"/>
          </a:xfrm>
        </p:spPr>
        <p:txBody>
          <a:bodyPr>
            <a:normAutofit fontScale="25000" lnSpcReduction="20000"/>
          </a:bodyPr>
          <a:lstStyle/>
          <a:p>
            <a:r>
              <a:rPr lang="cs-CZ" sz="9600" b="1" dirty="0">
                <a:latin typeface="Times New Roman" panose="02020603050405020304" pitchFamily="18" charset="0"/>
                <a:cs typeface="Times New Roman" panose="02020603050405020304" pitchFamily="18" charset="0"/>
              </a:rPr>
              <a:t>Ing. Viktor Harnach</a:t>
            </a:r>
          </a:p>
          <a:p>
            <a:r>
              <a:rPr lang="cs-CZ" sz="5600" b="1" dirty="0">
                <a:latin typeface="Times New Roman" panose="02020603050405020304" pitchFamily="18" charset="0"/>
                <a:cs typeface="Times New Roman" panose="02020603050405020304" pitchFamily="18" charset="0"/>
              </a:rPr>
              <a:t>obchodník, investor a sběratel</a:t>
            </a:r>
          </a:p>
          <a:p>
            <a:endParaRPr lang="cs-CZ" sz="5600" b="1" dirty="0">
              <a:latin typeface="Times New Roman" panose="02020603050405020304" pitchFamily="18" charset="0"/>
              <a:cs typeface="Times New Roman" panose="02020603050405020304" pitchFamily="18" charset="0"/>
            </a:endParaRPr>
          </a:p>
          <a:p>
            <a:r>
              <a:rPr lang="cs-CZ" sz="5600" b="1" dirty="0">
                <a:latin typeface="Times New Roman" panose="02020603050405020304" pitchFamily="18" charset="0"/>
                <a:cs typeface="Times New Roman" panose="02020603050405020304" pitchFamily="18" charset="0"/>
              </a:rPr>
              <a:t>Kontakty: </a:t>
            </a:r>
          </a:p>
          <a:p>
            <a:r>
              <a:rPr lang="cs-CZ" sz="5600" b="1" dirty="0">
                <a:latin typeface="Times New Roman" panose="02020603050405020304" pitchFamily="18" charset="0"/>
                <a:cs typeface="Times New Roman" panose="02020603050405020304" pitchFamily="18" charset="0"/>
              </a:rPr>
              <a:t>603 470 413</a:t>
            </a:r>
          </a:p>
          <a:p>
            <a:r>
              <a:rPr lang="cs-CZ" sz="5600" dirty="0">
                <a:latin typeface="Times New Roman" panose="02020603050405020304" pitchFamily="18" charset="0"/>
                <a:cs typeface="Times New Roman" panose="02020603050405020304" pitchFamily="18" charset="0"/>
                <a:hlinkClick r:id="rId3"/>
              </a:rPr>
              <a:t>https://www.harnach.cz/</a:t>
            </a:r>
            <a:endParaRPr lang="cs-CZ" sz="5600" dirty="0">
              <a:latin typeface="Times New Roman" panose="02020603050405020304" pitchFamily="18" charset="0"/>
              <a:cs typeface="Times New Roman" panose="02020603050405020304" pitchFamily="18" charset="0"/>
            </a:endParaRPr>
          </a:p>
          <a:p>
            <a:r>
              <a:rPr lang="cs-CZ" sz="5600" dirty="0">
                <a:latin typeface="Times New Roman" panose="02020603050405020304" pitchFamily="18" charset="0"/>
                <a:cs typeface="Times New Roman" panose="02020603050405020304" pitchFamily="18" charset="0"/>
                <a:hlinkClick r:id="rId4"/>
              </a:rPr>
              <a:t>https://www.investicnipozemky.eu/</a:t>
            </a:r>
            <a:endParaRPr lang="cs-CZ" sz="5600" dirty="0">
              <a:latin typeface="Times New Roman" panose="02020603050405020304" pitchFamily="18" charset="0"/>
              <a:cs typeface="Times New Roman" panose="02020603050405020304" pitchFamily="18" charset="0"/>
            </a:endParaRPr>
          </a:p>
          <a:p>
            <a:r>
              <a:rPr lang="cs-CZ" sz="5600" dirty="0">
                <a:latin typeface="Times New Roman" panose="02020603050405020304" pitchFamily="18" charset="0"/>
                <a:cs typeface="Times New Roman" panose="02020603050405020304" pitchFamily="18" charset="0"/>
                <a:hlinkClick r:id="rId5"/>
              </a:rPr>
              <a:t>https://www.zlatosambicemi.cz/</a:t>
            </a:r>
            <a:endParaRPr lang="cs-CZ" sz="5600" dirty="0">
              <a:latin typeface="Times New Roman" panose="02020603050405020304" pitchFamily="18" charset="0"/>
              <a:cs typeface="Times New Roman" panose="02020603050405020304" pitchFamily="18" charset="0"/>
            </a:endParaRPr>
          </a:p>
          <a:p>
            <a:endParaRPr lang="cs-CZ" dirty="0"/>
          </a:p>
        </p:txBody>
      </p:sp>
    </p:spTree>
    <p:extLst>
      <p:ext uri="{BB962C8B-B14F-4D97-AF65-F5344CB8AC3E}">
        <p14:creationId xmlns:p14="http://schemas.microsoft.com/office/powerpoint/2010/main" val="4165474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7E17ABD-5352-A494-6AEE-64561073F1CA}"/>
              </a:ext>
            </a:extLst>
          </p:cNvPr>
          <p:cNvSpPr>
            <a:spLocks noGrp="1"/>
          </p:cNvSpPr>
          <p:nvPr>
            <p:ph type="title"/>
          </p:nvPr>
        </p:nvSpPr>
        <p:spPr/>
        <p:txBody>
          <a:bodyPr/>
          <a:lstStyle/>
          <a:p>
            <a:r>
              <a:rPr lang="cs-CZ" dirty="0"/>
              <a:t>Cíle: </a:t>
            </a:r>
          </a:p>
        </p:txBody>
      </p:sp>
      <p:sp>
        <p:nvSpPr>
          <p:cNvPr id="3" name="Zástupný obsah 2">
            <a:extLst>
              <a:ext uri="{FF2B5EF4-FFF2-40B4-BE49-F238E27FC236}">
                <a16:creationId xmlns:a16="http://schemas.microsoft.com/office/drawing/2014/main" id="{9229D933-90DB-419E-6C37-787DBE485667}"/>
              </a:ext>
            </a:extLst>
          </p:cNvPr>
          <p:cNvSpPr>
            <a:spLocks noGrp="1"/>
          </p:cNvSpPr>
          <p:nvPr>
            <p:ph idx="1"/>
          </p:nvPr>
        </p:nvSpPr>
        <p:spPr>
          <a:xfrm>
            <a:off x="838199" y="1825625"/>
            <a:ext cx="10933497" cy="4351338"/>
          </a:xfrm>
        </p:spPr>
        <p:txBody>
          <a:bodyPr/>
          <a:lstStyle/>
          <a:p>
            <a:pPr marL="0" indent="0">
              <a:buNone/>
            </a:pPr>
            <a:r>
              <a:rPr lang="cs-CZ" sz="3200" dirty="0"/>
              <a:t>•  Poskytnout informace k dosud opomíjené investiční třídě –  </a:t>
            </a:r>
            <a:r>
              <a:rPr lang="cs-CZ" sz="3200" dirty="0">
                <a:solidFill>
                  <a:schemeClr val="bg1"/>
                </a:solidFill>
              </a:rPr>
              <a:t>….</a:t>
            </a:r>
            <a:r>
              <a:rPr lang="cs-CZ" sz="3200" dirty="0"/>
              <a:t>zemědělským pozemkům</a:t>
            </a:r>
          </a:p>
          <a:p>
            <a:pPr marL="0" indent="0">
              <a:buNone/>
            </a:pPr>
            <a:r>
              <a:rPr lang="cs-CZ" sz="3200" dirty="0"/>
              <a:t>•  </a:t>
            </a:r>
            <a:r>
              <a:rPr lang="cs-CZ" sz="3200" b="1" dirty="0">
                <a:solidFill>
                  <a:srgbClr val="FF0000"/>
                </a:solidFill>
              </a:rPr>
              <a:t>Vzbudit zájem o tuto investory dosud neobjevenou </a:t>
            </a:r>
            <a:r>
              <a:rPr lang="cs-CZ" sz="3200" b="1" dirty="0">
                <a:solidFill>
                  <a:schemeClr val="bg1"/>
                </a:solidFill>
              </a:rPr>
              <a:t>….</a:t>
            </a:r>
            <a:r>
              <a:rPr lang="cs-CZ" sz="3200" b="1" dirty="0">
                <a:solidFill>
                  <a:srgbClr val="FF0000"/>
                </a:solidFill>
              </a:rPr>
              <a:t>investiční příležitost</a:t>
            </a:r>
          </a:p>
          <a:p>
            <a:pPr marL="0" indent="0">
              <a:buNone/>
            </a:pPr>
            <a:r>
              <a:rPr lang="cs-CZ" sz="3200" dirty="0"/>
              <a:t>•  Dosáhnout oprávněného profitu účastníkům konference</a:t>
            </a:r>
            <a:r>
              <a:rPr lang="cs-CZ" sz="3200" dirty="0">
                <a:solidFill>
                  <a:schemeClr val="bg1"/>
                </a:solidFill>
              </a:rPr>
              <a:t> ....</a:t>
            </a:r>
            <a:r>
              <a:rPr lang="cs-CZ" sz="3200" dirty="0"/>
              <a:t>následkem úspěšné investice</a:t>
            </a:r>
          </a:p>
          <a:p>
            <a:pPr marL="0" indent="0">
              <a:buNone/>
            </a:pPr>
            <a:r>
              <a:rPr lang="cs-CZ" sz="3200" dirty="0"/>
              <a:t>•  Přispět k podpoře a udržitelnosti zemědělské výroby i péče </a:t>
            </a:r>
          </a:p>
          <a:p>
            <a:pPr marL="0" indent="0">
              <a:buNone/>
            </a:pPr>
            <a:r>
              <a:rPr lang="cs-CZ" sz="3200" dirty="0"/>
              <a:t>    o krajinu v ČR (i v blízkých teritoriích ve střední Evropě) </a:t>
            </a:r>
          </a:p>
          <a:p>
            <a:endParaRPr lang="cs-CZ" dirty="0"/>
          </a:p>
        </p:txBody>
      </p:sp>
    </p:spTree>
    <p:extLst>
      <p:ext uri="{BB962C8B-B14F-4D97-AF65-F5344CB8AC3E}">
        <p14:creationId xmlns:p14="http://schemas.microsoft.com/office/powerpoint/2010/main" val="1700292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572DDDC-FB05-6391-2EEF-53C5C17E1C52}"/>
              </a:ext>
            </a:extLst>
          </p:cNvPr>
          <p:cNvSpPr>
            <a:spLocks noGrp="1"/>
          </p:cNvSpPr>
          <p:nvPr>
            <p:ph type="title"/>
          </p:nvPr>
        </p:nvSpPr>
        <p:spPr>
          <a:xfrm>
            <a:off x="878888" y="1623654"/>
            <a:ext cx="9943970" cy="1325563"/>
          </a:xfrm>
        </p:spPr>
        <p:txBody>
          <a:bodyPr/>
          <a:lstStyle/>
          <a:p>
            <a:r>
              <a:rPr lang="cs-CZ" dirty="0"/>
              <a:t>Zpřesnění: </a:t>
            </a:r>
          </a:p>
        </p:txBody>
      </p:sp>
      <p:sp>
        <p:nvSpPr>
          <p:cNvPr id="3" name="Zástupný obsah 2">
            <a:extLst>
              <a:ext uri="{FF2B5EF4-FFF2-40B4-BE49-F238E27FC236}">
                <a16:creationId xmlns:a16="http://schemas.microsoft.com/office/drawing/2014/main" id="{08DD723A-DE42-E4C7-E31D-55D870009907}"/>
              </a:ext>
            </a:extLst>
          </p:cNvPr>
          <p:cNvSpPr>
            <a:spLocks noGrp="1"/>
          </p:cNvSpPr>
          <p:nvPr>
            <p:ph idx="1"/>
          </p:nvPr>
        </p:nvSpPr>
        <p:spPr>
          <a:xfrm>
            <a:off x="878888" y="3133315"/>
            <a:ext cx="9943969" cy="4351338"/>
          </a:xfrm>
        </p:spPr>
        <p:txBody>
          <a:bodyPr/>
          <a:lstStyle/>
          <a:p>
            <a:pPr marL="0" indent="0">
              <a:buNone/>
            </a:pPr>
            <a:r>
              <a:rPr lang="cs-CZ" dirty="0"/>
              <a:t>•	Časový limit: 10 minut + dotazy</a:t>
            </a:r>
          </a:p>
          <a:p>
            <a:pPr marL="0" indent="0">
              <a:buNone/>
            </a:pPr>
            <a:r>
              <a:rPr lang="cs-CZ" dirty="0"/>
              <a:t>•	Osoba přednášejícího</a:t>
            </a:r>
          </a:p>
          <a:p>
            <a:pPr marL="0" indent="0">
              <a:buNone/>
            </a:pPr>
            <a:r>
              <a:rPr lang="cs-CZ" dirty="0"/>
              <a:t>•	Zemědělské pozemky v ČR</a:t>
            </a:r>
          </a:p>
          <a:p>
            <a:pPr marL="0" indent="0">
              <a:buNone/>
            </a:pPr>
            <a:endParaRPr lang="cs-CZ" dirty="0"/>
          </a:p>
        </p:txBody>
      </p:sp>
    </p:spTree>
    <p:extLst>
      <p:ext uri="{BB962C8B-B14F-4D97-AF65-F5344CB8AC3E}">
        <p14:creationId xmlns:p14="http://schemas.microsoft.com/office/powerpoint/2010/main" val="1627591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1E362C1-7BA8-199D-2BC9-B63EC9A09E3B}"/>
              </a:ext>
            </a:extLst>
          </p:cNvPr>
          <p:cNvSpPr>
            <a:spLocks noGrp="1"/>
          </p:cNvSpPr>
          <p:nvPr>
            <p:ph type="title"/>
          </p:nvPr>
        </p:nvSpPr>
        <p:spPr/>
        <p:txBody>
          <a:bodyPr/>
          <a:lstStyle/>
          <a:p>
            <a:r>
              <a:rPr lang="cs-CZ" dirty="0"/>
              <a:t>Obsah:</a:t>
            </a:r>
          </a:p>
        </p:txBody>
      </p:sp>
      <p:sp>
        <p:nvSpPr>
          <p:cNvPr id="3" name="Zástupný obsah 2">
            <a:extLst>
              <a:ext uri="{FF2B5EF4-FFF2-40B4-BE49-F238E27FC236}">
                <a16:creationId xmlns:a16="http://schemas.microsoft.com/office/drawing/2014/main" id="{61A874A5-94F3-6644-36B2-2210DA05FF1C}"/>
              </a:ext>
            </a:extLst>
          </p:cNvPr>
          <p:cNvSpPr>
            <a:spLocks noGrp="1"/>
          </p:cNvSpPr>
          <p:nvPr>
            <p:ph idx="1"/>
          </p:nvPr>
        </p:nvSpPr>
        <p:spPr>
          <a:xfrm>
            <a:off x="838199" y="1825625"/>
            <a:ext cx="11182165" cy="4351338"/>
          </a:xfrm>
        </p:spPr>
        <p:txBody>
          <a:bodyPr>
            <a:normAutofit fontScale="92500" lnSpcReduction="10000"/>
          </a:bodyPr>
          <a:lstStyle/>
          <a:p>
            <a:pPr marL="0" indent="0">
              <a:buNone/>
            </a:pPr>
            <a:r>
              <a:rPr lang="cs-CZ" dirty="0"/>
              <a:t>•    Zarámování problematiky co do místa i času</a:t>
            </a:r>
          </a:p>
          <a:p>
            <a:pPr marL="0" indent="0">
              <a:buNone/>
            </a:pPr>
            <a:r>
              <a:rPr lang="cs-CZ" dirty="0"/>
              <a:t>•    Porovnání vývoje v bývalých tzv. socialistických zemích </a:t>
            </a:r>
          </a:p>
          <a:p>
            <a:pPr marL="0" indent="0">
              <a:buNone/>
            </a:pPr>
            <a:r>
              <a:rPr lang="cs-CZ" dirty="0"/>
              <a:t>      (kde byla v padesátých letech uskutečněna kolektivizace a následně pak </a:t>
            </a:r>
          </a:p>
          <a:p>
            <a:pPr marL="0" indent="0">
              <a:buNone/>
            </a:pPr>
            <a:r>
              <a:rPr lang="cs-CZ" dirty="0"/>
              <a:t>      v devadesátých privatizace) se zeměmi, které procházely standardním vývojem </a:t>
            </a:r>
            <a:r>
              <a:rPr lang="cs-CZ" dirty="0">
                <a:solidFill>
                  <a:schemeClr val="bg1"/>
                </a:solidFill>
              </a:rPr>
              <a:t>……</a:t>
            </a:r>
            <a:r>
              <a:rPr lang="cs-CZ" dirty="0"/>
              <a:t>(Rakousko, Bavorsko)</a:t>
            </a:r>
          </a:p>
          <a:p>
            <a:pPr marL="0" indent="0">
              <a:buNone/>
            </a:pPr>
            <a:r>
              <a:rPr lang="cs-CZ" dirty="0"/>
              <a:t>•    Jaké byly následky kolektivizace a následné privatizace </a:t>
            </a:r>
          </a:p>
          <a:p>
            <a:pPr marL="0" indent="0">
              <a:buNone/>
            </a:pPr>
            <a:r>
              <a:rPr lang="cs-CZ" dirty="0"/>
              <a:t>      (enviromentální i ekonomické)</a:t>
            </a:r>
          </a:p>
          <a:p>
            <a:pPr marL="0" indent="0">
              <a:buNone/>
            </a:pPr>
            <a:r>
              <a:rPr lang="cs-CZ" dirty="0"/>
              <a:t>•    Co z toho plyne (jaká výhoda) pro nás jako investory – privátní osoby </a:t>
            </a:r>
          </a:p>
          <a:p>
            <a:pPr marL="0" indent="0">
              <a:buNone/>
            </a:pPr>
            <a:r>
              <a:rPr lang="cs-CZ" dirty="0"/>
              <a:t>      s oprávněnými soukromými zájmy</a:t>
            </a:r>
          </a:p>
          <a:p>
            <a:pPr marL="0" indent="0">
              <a:buNone/>
            </a:pPr>
            <a:r>
              <a:rPr lang="cs-CZ" dirty="0"/>
              <a:t>•    </a:t>
            </a:r>
            <a:r>
              <a:rPr lang="cs-CZ" sz="3200" b="1" dirty="0">
                <a:solidFill>
                  <a:srgbClr val="FF0000"/>
                </a:solidFill>
              </a:rPr>
              <a:t>Finanční kouzlo</a:t>
            </a:r>
          </a:p>
          <a:p>
            <a:pPr marL="0" indent="0">
              <a:buNone/>
            </a:pPr>
            <a:endParaRPr lang="cs-CZ" dirty="0"/>
          </a:p>
        </p:txBody>
      </p:sp>
    </p:spTree>
    <p:extLst>
      <p:ext uri="{BB962C8B-B14F-4D97-AF65-F5344CB8AC3E}">
        <p14:creationId xmlns:p14="http://schemas.microsoft.com/office/powerpoint/2010/main" val="2443444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58DD40-6CDC-0E9B-F8DF-1677522EB61F}"/>
              </a:ext>
            </a:extLst>
          </p:cNvPr>
          <p:cNvSpPr>
            <a:spLocks noGrp="1"/>
          </p:cNvSpPr>
          <p:nvPr>
            <p:ph type="title"/>
          </p:nvPr>
        </p:nvSpPr>
        <p:spPr>
          <a:xfrm>
            <a:off x="838199" y="560434"/>
            <a:ext cx="10515600" cy="1325563"/>
          </a:xfrm>
        </p:spPr>
        <p:txBody>
          <a:bodyPr>
            <a:normAutofit/>
          </a:bodyPr>
          <a:lstStyle/>
          <a:p>
            <a:pPr algn="ctr"/>
            <a:r>
              <a:rPr lang="cs-CZ" sz="3600" dirty="0"/>
              <a:t>Zarámování co do místa: mapa střední Evropy </a:t>
            </a:r>
            <a:br>
              <a:rPr lang="cs-CZ" sz="3600" dirty="0"/>
            </a:br>
            <a:r>
              <a:rPr lang="cs-CZ" sz="3600" dirty="0"/>
              <a:t>s vyznačenou shodnou plodinovou oblastí:</a:t>
            </a:r>
          </a:p>
        </p:txBody>
      </p:sp>
      <p:pic>
        <p:nvPicPr>
          <p:cNvPr id="4" name="Zástupný obsah 3">
            <a:extLst>
              <a:ext uri="{FF2B5EF4-FFF2-40B4-BE49-F238E27FC236}">
                <a16:creationId xmlns:a16="http://schemas.microsoft.com/office/drawing/2014/main" id="{01592939-9156-3174-E67E-85C957BA4E03}"/>
              </a:ext>
            </a:extLst>
          </p:cNvPr>
          <p:cNvPicPr>
            <a:picLocks noGrp="1" noChangeAspect="1"/>
          </p:cNvPicPr>
          <p:nvPr>
            <p:ph idx="1"/>
          </p:nvPr>
        </p:nvPicPr>
        <p:blipFill>
          <a:blip r:embed="rId3"/>
          <a:stretch>
            <a:fillRect/>
          </a:stretch>
        </p:blipFill>
        <p:spPr>
          <a:xfrm>
            <a:off x="2630123" y="2279024"/>
            <a:ext cx="6931753" cy="3444539"/>
          </a:xfrm>
          <a:prstGeom prst="rect">
            <a:avLst/>
          </a:prstGeom>
        </p:spPr>
      </p:pic>
    </p:spTree>
    <p:extLst>
      <p:ext uri="{BB962C8B-B14F-4D97-AF65-F5344CB8AC3E}">
        <p14:creationId xmlns:p14="http://schemas.microsoft.com/office/powerpoint/2010/main" val="2469728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461246-96AB-3619-FCA2-AF37B500FCFE}"/>
              </a:ext>
            </a:extLst>
          </p:cNvPr>
          <p:cNvSpPr>
            <a:spLocks noGrp="1"/>
          </p:cNvSpPr>
          <p:nvPr>
            <p:ph type="title"/>
          </p:nvPr>
        </p:nvSpPr>
        <p:spPr>
          <a:xfrm>
            <a:off x="641555" y="1554828"/>
            <a:ext cx="10515600" cy="1325563"/>
          </a:xfrm>
        </p:spPr>
        <p:txBody>
          <a:bodyPr/>
          <a:lstStyle/>
          <a:p>
            <a:r>
              <a:rPr lang="cs-CZ" dirty="0"/>
              <a:t>Zarámování v čase:</a:t>
            </a:r>
          </a:p>
        </p:txBody>
      </p:sp>
      <p:sp>
        <p:nvSpPr>
          <p:cNvPr id="3" name="Zástupný obsah 2">
            <a:extLst>
              <a:ext uri="{FF2B5EF4-FFF2-40B4-BE49-F238E27FC236}">
                <a16:creationId xmlns:a16="http://schemas.microsoft.com/office/drawing/2014/main" id="{44D5DDE7-3A9D-70DB-2A6F-6F4174B139A1}"/>
              </a:ext>
            </a:extLst>
          </p:cNvPr>
          <p:cNvSpPr>
            <a:spLocks noGrp="1"/>
          </p:cNvSpPr>
          <p:nvPr>
            <p:ph idx="1"/>
          </p:nvPr>
        </p:nvSpPr>
        <p:spPr>
          <a:xfrm>
            <a:off x="641555" y="2755775"/>
            <a:ext cx="10515600" cy="4351338"/>
          </a:xfrm>
        </p:spPr>
        <p:txBody>
          <a:bodyPr/>
          <a:lstStyle/>
          <a:p>
            <a:pPr marL="0" indent="0">
              <a:buNone/>
            </a:pPr>
            <a:r>
              <a:rPr lang="cs-CZ" dirty="0"/>
              <a:t>1.	Padesátá až osmdesátá léta – období kolektivizace</a:t>
            </a:r>
          </a:p>
          <a:p>
            <a:pPr marL="0" indent="0">
              <a:buNone/>
            </a:pPr>
            <a:r>
              <a:rPr lang="cs-CZ" dirty="0"/>
              <a:t>2.	Devadesátá léta – restituce</a:t>
            </a:r>
          </a:p>
          <a:p>
            <a:pPr marL="0" indent="0">
              <a:buNone/>
            </a:pPr>
            <a:r>
              <a:rPr lang="cs-CZ" dirty="0"/>
              <a:t>3.	Po roce 2000</a:t>
            </a:r>
          </a:p>
          <a:p>
            <a:pPr marL="0" indent="0">
              <a:buNone/>
            </a:pPr>
            <a:endParaRPr lang="cs-CZ" dirty="0"/>
          </a:p>
        </p:txBody>
      </p:sp>
    </p:spTree>
    <p:extLst>
      <p:ext uri="{BB962C8B-B14F-4D97-AF65-F5344CB8AC3E}">
        <p14:creationId xmlns:p14="http://schemas.microsoft.com/office/powerpoint/2010/main" val="215227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19C10C4-C61E-7BE3-1E42-9176B6B4F927}"/>
              </a:ext>
            </a:extLst>
          </p:cNvPr>
          <p:cNvSpPr>
            <a:spLocks noGrp="1"/>
          </p:cNvSpPr>
          <p:nvPr>
            <p:ph type="title"/>
          </p:nvPr>
        </p:nvSpPr>
        <p:spPr/>
        <p:txBody>
          <a:bodyPr/>
          <a:lstStyle/>
          <a:p>
            <a:r>
              <a:rPr lang="cs-CZ" dirty="0"/>
              <a:t>Ad 1.: Kolektivizace (1950-1989):</a:t>
            </a:r>
          </a:p>
        </p:txBody>
      </p:sp>
      <p:sp>
        <p:nvSpPr>
          <p:cNvPr id="3" name="Zástupný obsah 2">
            <a:extLst>
              <a:ext uri="{FF2B5EF4-FFF2-40B4-BE49-F238E27FC236}">
                <a16:creationId xmlns:a16="http://schemas.microsoft.com/office/drawing/2014/main" id="{B3E3AF79-88D4-6F0A-676B-B9F543147FF0}"/>
              </a:ext>
            </a:extLst>
          </p:cNvPr>
          <p:cNvSpPr>
            <a:spLocks noGrp="1"/>
          </p:cNvSpPr>
          <p:nvPr>
            <p:ph idx="1"/>
          </p:nvPr>
        </p:nvSpPr>
        <p:spPr>
          <a:xfrm>
            <a:off x="710381" y="1540490"/>
            <a:ext cx="10093743" cy="4351338"/>
          </a:xfrm>
        </p:spPr>
        <p:txBody>
          <a:bodyPr>
            <a:normAutofit fontScale="77500" lnSpcReduction="20000"/>
          </a:bodyPr>
          <a:lstStyle/>
          <a:p>
            <a:pPr marL="0" indent="0">
              <a:buNone/>
            </a:pPr>
            <a:r>
              <a:rPr lang="cs-CZ" dirty="0"/>
              <a:t>•   Scelování pozemků, rozorávání mezí, napřimování vodních toků, vysoušení  </a:t>
            </a:r>
            <a:r>
              <a:rPr lang="cs-CZ" dirty="0">
                <a:solidFill>
                  <a:schemeClr val="bg1"/>
                </a:solidFill>
              </a:rPr>
              <a:t>…..</a:t>
            </a:r>
            <a:r>
              <a:rPr lang="cs-CZ" dirty="0"/>
              <a:t>mokřadů, „Poručíme větru, dešti …“</a:t>
            </a:r>
          </a:p>
          <a:p>
            <a:pPr marL="0" indent="0">
              <a:buNone/>
            </a:pPr>
            <a:r>
              <a:rPr lang="cs-CZ" dirty="0"/>
              <a:t>•   Ztráta osobní motivace zemědělců na ekologické i ekonomické udržitelnosti   </a:t>
            </a:r>
            <a:r>
              <a:rPr lang="cs-CZ" dirty="0">
                <a:solidFill>
                  <a:schemeClr val="bg1"/>
                </a:solidFill>
              </a:rPr>
              <a:t>…..</a:t>
            </a:r>
            <a:r>
              <a:rPr lang="cs-CZ" dirty="0"/>
              <a:t>jejich činnosti</a:t>
            </a:r>
          </a:p>
          <a:p>
            <a:pPr marL="0" indent="0">
              <a:buNone/>
            </a:pPr>
            <a:r>
              <a:rPr lang="cs-CZ" dirty="0"/>
              <a:t>•   Ztráta tržních mechanismů a jejich nahrazení plánovanými parametry (státem </a:t>
            </a:r>
            <a:r>
              <a:rPr lang="cs-CZ" dirty="0">
                <a:solidFill>
                  <a:schemeClr val="bg1"/>
                </a:solidFill>
              </a:rPr>
              <a:t>…..</a:t>
            </a:r>
            <a:r>
              <a:rPr lang="cs-CZ" dirty="0"/>
              <a:t>stanovované ceny)</a:t>
            </a:r>
          </a:p>
          <a:p>
            <a:pPr marL="0" indent="0">
              <a:buNone/>
            </a:pPr>
            <a:r>
              <a:rPr lang="cs-CZ" dirty="0"/>
              <a:t>•   Počátky zemědělské velkovýroby</a:t>
            </a:r>
          </a:p>
          <a:p>
            <a:pPr marL="0" indent="0">
              <a:buNone/>
            </a:pPr>
            <a:r>
              <a:rPr lang="cs-CZ" dirty="0"/>
              <a:t>•   Využití průmyslových hnojiv, zvýšení hektarových výnosů</a:t>
            </a:r>
          </a:p>
          <a:p>
            <a:pPr marL="0" indent="0">
              <a:buNone/>
            </a:pPr>
            <a:r>
              <a:rPr lang="cs-CZ" dirty="0"/>
              <a:t>•   Rozbity staleté tradice zemědělské výroby na rodinných hospodářstvích, </a:t>
            </a:r>
          </a:p>
          <a:p>
            <a:pPr marL="0" indent="0">
              <a:buNone/>
            </a:pPr>
            <a:r>
              <a:rPr lang="cs-CZ" dirty="0"/>
              <a:t>     ztráta osobních vazeb k půdě, změna profese od zemědělské k průmyslovým, </a:t>
            </a:r>
          </a:p>
          <a:p>
            <a:pPr marL="0" indent="0">
              <a:buNone/>
            </a:pPr>
            <a:r>
              <a:rPr lang="cs-CZ" dirty="0"/>
              <a:t>     opouštění venkova a stěhování do měst …</a:t>
            </a:r>
          </a:p>
          <a:p>
            <a:pPr marL="0" indent="0">
              <a:buNone/>
            </a:pPr>
            <a:r>
              <a:rPr lang="cs-CZ" sz="3100" dirty="0">
                <a:solidFill>
                  <a:srgbClr val="FF0000"/>
                </a:solidFill>
              </a:rPr>
              <a:t>•   </a:t>
            </a:r>
            <a:r>
              <a:rPr lang="cs-CZ" sz="3100" b="1" dirty="0">
                <a:solidFill>
                  <a:srgbClr val="FF0000"/>
                </a:solidFill>
              </a:rPr>
              <a:t>Nastolení požadavku na potravinovou soběstačnost </a:t>
            </a:r>
          </a:p>
          <a:p>
            <a:pPr marL="0" indent="0">
              <a:buNone/>
            </a:pPr>
            <a:r>
              <a:rPr lang="cs-CZ" sz="3100" b="1" dirty="0">
                <a:solidFill>
                  <a:srgbClr val="FF0000"/>
                </a:solidFill>
              </a:rPr>
              <a:t>•   Zachování podrobné evidence o pozemcích, které byly združstevněny</a:t>
            </a:r>
          </a:p>
          <a:p>
            <a:pPr marL="0" indent="0">
              <a:buNone/>
            </a:pPr>
            <a:endParaRPr lang="cs-CZ" dirty="0"/>
          </a:p>
        </p:txBody>
      </p:sp>
    </p:spTree>
    <p:extLst>
      <p:ext uri="{BB962C8B-B14F-4D97-AF65-F5344CB8AC3E}">
        <p14:creationId xmlns:p14="http://schemas.microsoft.com/office/powerpoint/2010/main" val="356405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991F663-8AFE-0636-10F1-55282F1D662D}"/>
              </a:ext>
            </a:extLst>
          </p:cNvPr>
          <p:cNvSpPr>
            <a:spLocks noGrp="1"/>
          </p:cNvSpPr>
          <p:nvPr>
            <p:ph type="title"/>
          </p:nvPr>
        </p:nvSpPr>
        <p:spPr>
          <a:xfrm>
            <a:off x="838199" y="365125"/>
            <a:ext cx="10692741" cy="1325563"/>
          </a:xfrm>
        </p:spPr>
        <p:txBody>
          <a:bodyPr/>
          <a:lstStyle/>
          <a:p>
            <a:r>
              <a:rPr lang="cs-CZ" dirty="0"/>
              <a:t>Ad 2.: Devadesátá léta (1990-2000) – restituce</a:t>
            </a:r>
          </a:p>
        </p:txBody>
      </p:sp>
      <p:sp>
        <p:nvSpPr>
          <p:cNvPr id="3" name="Zástupný obsah 2">
            <a:extLst>
              <a:ext uri="{FF2B5EF4-FFF2-40B4-BE49-F238E27FC236}">
                <a16:creationId xmlns:a16="http://schemas.microsoft.com/office/drawing/2014/main" id="{8663E769-D301-EED1-BAEB-E2ABEAD27153}"/>
              </a:ext>
            </a:extLst>
          </p:cNvPr>
          <p:cNvSpPr>
            <a:spLocks noGrp="1"/>
          </p:cNvSpPr>
          <p:nvPr>
            <p:ph idx="1"/>
          </p:nvPr>
        </p:nvSpPr>
        <p:spPr>
          <a:xfrm>
            <a:off x="838199" y="1825625"/>
            <a:ext cx="10800426" cy="4351338"/>
          </a:xfrm>
        </p:spPr>
        <p:txBody>
          <a:bodyPr>
            <a:normAutofit fontScale="70000" lnSpcReduction="20000"/>
          </a:bodyPr>
          <a:lstStyle/>
          <a:p>
            <a:pPr marL="0" indent="0">
              <a:buNone/>
            </a:pPr>
            <a:r>
              <a:rPr lang="cs-CZ" dirty="0"/>
              <a:t>•  Odmítnuta socialistická velkovýroba a návrat k soukromému hospodaření</a:t>
            </a:r>
          </a:p>
          <a:p>
            <a:pPr marL="0" indent="0">
              <a:buNone/>
            </a:pPr>
            <a:r>
              <a:rPr lang="cs-CZ" dirty="0"/>
              <a:t>•  </a:t>
            </a:r>
            <a:r>
              <a:rPr lang="cs-CZ" sz="3400" b="1" dirty="0">
                <a:solidFill>
                  <a:srgbClr val="FF0000"/>
                </a:solidFill>
              </a:rPr>
              <a:t>Opuštění požadavku na potravinovou soběstačnost</a:t>
            </a:r>
          </a:p>
          <a:p>
            <a:pPr marL="0" indent="0">
              <a:buNone/>
            </a:pPr>
            <a:r>
              <a:rPr lang="cs-CZ" dirty="0"/>
              <a:t>•  Restituce zemědělského majetku na základě zachované evidence združstevněných pozemků</a:t>
            </a:r>
          </a:p>
          <a:p>
            <a:pPr marL="0" indent="0">
              <a:buNone/>
            </a:pPr>
            <a:r>
              <a:rPr lang="cs-CZ" dirty="0"/>
              <a:t>•  Konec regulovaných výkupních cen zemědělských produktů, růst nákladů (hnojiv, pohonných </a:t>
            </a:r>
            <a:r>
              <a:rPr lang="cs-CZ" dirty="0">
                <a:solidFill>
                  <a:schemeClr val="bg1"/>
                </a:solidFill>
              </a:rPr>
              <a:t>……</a:t>
            </a:r>
            <a:r>
              <a:rPr lang="cs-CZ" dirty="0"/>
              <a:t>hmot …)</a:t>
            </a:r>
          </a:p>
          <a:p>
            <a:pPr marL="0" indent="0">
              <a:buNone/>
            </a:pPr>
            <a:r>
              <a:rPr lang="cs-CZ" dirty="0"/>
              <a:t>•  Příchod zahraničních maloobchodních řetězců, které neodbírají od místních zemědělců a které </a:t>
            </a:r>
            <a:r>
              <a:rPr lang="cs-CZ" dirty="0">
                <a:solidFill>
                  <a:schemeClr val="bg1">
                    <a:lumMod val="95000"/>
                  </a:schemeClr>
                </a:solidFill>
              </a:rPr>
              <a:t>….</a:t>
            </a:r>
            <a:r>
              <a:rPr lang="cs-CZ" dirty="0"/>
              <a:t>diktují ceny</a:t>
            </a:r>
          </a:p>
          <a:p>
            <a:pPr marL="0" indent="0">
              <a:buNone/>
            </a:pPr>
            <a:r>
              <a:rPr lang="cs-CZ" dirty="0"/>
              <a:t>•  </a:t>
            </a:r>
            <a:r>
              <a:rPr lang="cs-CZ" sz="3400" b="1" dirty="0">
                <a:solidFill>
                  <a:srgbClr val="FF0000"/>
                </a:solidFill>
              </a:rPr>
              <a:t>Otevření trhu mimoevropským zemědělským producentům – následek globalizace</a:t>
            </a:r>
          </a:p>
          <a:p>
            <a:pPr marL="0" indent="0">
              <a:buNone/>
            </a:pPr>
            <a:r>
              <a:rPr lang="cs-CZ" dirty="0"/>
              <a:t>•  Konec ekonomické udržitelnosti podnikatelů v zemědělství </a:t>
            </a:r>
          </a:p>
          <a:p>
            <a:pPr marL="0" indent="0">
              <a:buNone/>
            </a:pPr>
            <a:r>
              <a:rPr lang="cs-CZ" dirty="0"/>
              <a:t>•  Konec naivních zemědělských nadšenců, kteří přišli k restituovaným pozemkům, ale nebyli         </a:t>
            </a:r>
            <a:r>
              <a:rPr lang="cs-CZ" dirty="0">
                <a:solidFill>
                  <a:schemeClr val="bg1"/>
                </a:solidFill>
              </a:rPr>
              <a:t>….</a:t>
            </a:r>
            <a:r>
              <a:rPr lang="cs-CZ" dirty="0"/>
              <a:t>zakotveni v osvědčené tradici zemědělské výroby, nedostatek podnikatelského i ekonomického </a:t>
            </a:r>
            <a:r>
              <a:rPr lang="cs-CZ" dirty="0" err="1"/>
              <a:t>know</a:t>
            </a:r>
            <a:r>
              <a:rPr lang="cs-CZ" dirty="0"/>
              <a:t> </a:t>
            </a:r>
            <a:r>
              <a:rPr lang="cs-CZ" dirty="0">
                <a:solidFill>
                  <a:schemeClr val="bg1"/>
                </a:solidFill>
              </a:rPr>
              <a:t>…..</a:t>
            </a:r>
            <a:r>
              <a:rPr lang="cs-CZ" dirty="0"/>
              <a:t>– </a:t>
            </a:r>
            <a:r>
              <a:rPr lang="cs-CZ" dirty="0" err="1"/>
              <a:t>how</a:t>
            </a:r>
            <a:r>
              <a:rPr lang="cs-CZ" dirty="0"/>
              <a:t> …</a:t>
            </a:r>
          </a:p>
          <a:p>
            <a:pPr marL="0" indent="0">
              <a:buNone/>
            </a:pPr>
            <a:r>
              <a:rPr lang="cs-CZ" dirty="0"/>
              <a:t>•  Ohrožení ekologické udržitelnosti údržby krajiny </a:t>
            </a:r>
          </a:p>
        </p:txBody>
      </p:sp>
    </p:spTree>
    <p:extLst>
      <p:ext uri="{BB962C8B-B14F-4D97-AF65-F5344CB8AC3E}">
        <p14:creationId xmlns:p14="http://schemas.microsoft.com/office/powerpoint/2010/main" val="282258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1CDDD1-5542-DD2E-5A3E-76110866AF03}"/>
              </a:ext>
            </a:extLst>
          </p:cNvPr>
          <p:cNvSpPr>
            <a:spLocks noGrp="1"/>
          </p:cNvSpPr>
          <p:nvPr>
            <p:ph type="title"/>
          </p:nvPr>
        </p:nvSpPr>
        <p:spPr/>
        <p:txBody>
          <a:bodyPr>
            <a:normAutofit/>
          </a:bodyPr>
          <a:lstStyle/>
          <a:p>
            <a:r>
              <a:rPr lang="cs-CZ" sz="4000" dirty="0"/>
              <a:t>Ad 2.: Devadesátá léta – restituce - pokračování</a:t>
            </a:r>
          </a:p>
        </p:txBody>
      </p:sp>
      <p:sp>
        <p:nvSpPr>
          <p:cNvPr id="3" name="Zástupný obsah 2">
            <a:extLst>
              <a:ext uri="{FF2B5EF4-FFF2-40B4-BE49-F238E27FC236}">
                <a16:creationId xmlns:a16="http://schemas.microsoft.com/office/drawing/2014/main" id="{4A01ACB3-3967-1E32-534F-51F89B82BDA3}"/>
              </a:ext>
            </a:extLst>
          </p:cNvPr>
          <p:cNvSpPr>
            <a:spLocks noGrp="1"/>
          </p:cNvSpPr>
          <p:nvPr>
            <p:ph idx="1"/>
          </p:nvPr>
        </p:nvSpPr>
        <p:spPr/>
        <p:txBody>
          <a:bodyPr/>
          <a:lstStyle/>
          <a:p>
            <a:pPr marL="0" indent="0">
              <a:buNone/>
            </a:pPr>
            <a:r>
              <a:rPr lang="pl-PL" dirty="0"/>
              <a:t>•   Odprodeje zemědělských pozemků za ceny … 1,75 Kč</a:t>
            </a:r>
            <a:endParaRPr lang="cs-CZ" dirty="0"/>
          </a:p>
        </p:txBody>
      </p:sp>
      <p:pic>
        <p:nvPicPr>
          <p:cNvPr id="4" name="Obrázek 3">
            <a:extLst>
              <a:ext uri="{FF2B5EF4-FFF2-40B4-BE49-F238E27FC236}">
                <a16:creationId xmlns:a16="http://schemas.microsoft.com/office/drawing/2014/main" id="{C07AE79D-330B-6F67-E8E9-55C575C3D136}"/>
              </a:ext>
            </a:extLst>
          </p:cNvPr>
          <p:cNvPicPr>
            <a:picLocks noChangeAspect="1"/>
          </p:cNvPicPr>
          <p:nvPr/>
        </p:nvPicPr>
        <p:blipFill>
          <a:blip r:embed="rId3"/>
          <a:stretch>
            <a:fillRect/>
          </a:stretch>
        </p:blipFill>
        <p:spPr>
          <a:xfrm>
            <a:off x="2416862" y="2607497"/>
            <a:ext cx="6658312" cy="3569465"/>
          </a:xfrm>
          <a:prstGeom prst="rect">
            <a:avLst/>
          </a:prstGeom>
        </p:spPr>
      </p:pic>
    </p:spTree>
    <p:extLst>
      <p:ext uri="{BB962C8B-B14F-4D97-AF65-F5344CB8AC3E}">
        <p14:creationId xmlns:p14="http://schemas.microsoft.com/office/powerpoint/2010/main" val="4021071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9EF77C-1DF4-04F1-567C-F6435B44117B}"/>
              </a:ext>
            </a:extLst>
          </p:cNvPr>
          <p:cNvSpPr>
            <a:spLocks noGrp="1"/>
          </p:cNvSpPr>
          <p:nvPr>
            <p:ph type="title"/>
          </p:nvPr>
        </p:nvSpPr>
        <p:spPr/>
        <p:txBody>
          <a:bodyPr/>
          <a:lstStyle/>
          <a:p>
            <a:r>
              <a:rPr lang="cs-CZ" dirty="0"/>
              <a:t>Ad 3.: Po roce 2000:</a:t>
            </a:r>
          </a:p>
        </p:txBody>
      </p:sp>
      <p:sp>
        <p:nvSpPr>
          <p:cNvPr id="3" name="Zástupný obsah 2">
            <a:extLst>
              <a:ext uri="{FF2B5EF4-FFF2-40B4-BE49-F238E27FC236}">
                <a16:creationId xmlns:a16="http://schemas.microsoft.com/office/drawing/2014/main" id="{94072309-2CBE-9EF5-EF46-2D227C4C80E1}"/>
              </a:ext>
            </a:extLst>
          </p:cNvPr>
          <p:cNvSpPr>
            <a:spLocks noGrp="1"/>
          </p:cNvSpPr>
          <p:nvPr>
            <p:ph idx="1"/>
          </p:nvPr>
        </p:nvSpPr>
        <p:spPr>
          <a:xfrm>
            <a:off x="838199" y="1825625"/>
            <a:ext cx="10756037" cy="4351338"/>
          </a:xfrm>
        </p:spPr>
        <p:txBody>
          <a:bodyPr>
            <a:normAutofit fontScale="92500" lnSpcReduction="10000"/>
          </a:bodyPr>
          <a:lstStyle/>
          <a:p>
            <a:pPr marL="0" indent="0">
              <a:buNone/>
            </a:pPr>
            <a:r>
              <a:rPr lang="cs-CZ" dirty="0"/>
              <a:t>•  Neexistence požadavku na potravinou soběstačnost  </a:t>
            </a:r>
          </a:p>
          <a:p>
            <a:pPr marL="0" indent="0">
              <a:buNone/>
            </a:pPr>
            <a:r>
              <a:rPr lang="cs-CZ" dirty="0"/>
              <a:t>•  Neudržitelnost zemědělské výroby a údržby krajiny – ztráta motivace „shora“</a:t>
            </a:r>
          </a:p>
          <a:p>
            <a:pPr marL="0" indent="0">
              <a:buNone/>
            </a:pPr>
            <a:r>
              <a:rPr lang="cs-CZ" dirty="0"/>
              <a:t>•  Odchody neúspěšných zemědělců mimo odvětví-odprodeje zemědělských  </a:t>
            </a:r>
            <a:r>
              <a:rPr lang="cs-CZ" dirty="0">
                <a:solidFill>
                  <a:schemeClr val="bg1"/>
                </a:solidFill>
              </a:rPr>
              <a:t>….</a:t>
            </a:r>
            <a:r>
              <a:rPr lang="cs-CZ" dirty="0"/>
              <a:t>pozemků původně za směšné ceny (1,50 – 2 Kč / m2)</a:t>
            </a:r>
          </a:p>
          <a:p>
            <a:pPr marL="0" indent="0">
              <a:buNone/>
            </a:pPr>
            <a:r>
              <a:rPr lang="cs-CZ" dirty="0"/>
              <a:t>•  Zvyšování tlaku na změnu zemědělských pozemků na stavební, komunikace, </a:t>
            </a:r>
            <a:r>
              <a:rPr lang="cs-CZ" dirty="0">
                <a:solidFill>
                  <a:schemeClr val="bg1"/>
                </a:solidFill>
              </a:rPr>
              <a:t>…..</a:t>
            </a:r>
            <a:r>
              <a:rPr lang="cs-CZ" dirty="0"/>
              <a:t>solární farmy …</a:t>
            </a:r>
          </a:p>
          <a:p>
            <a:pPr marL="0" indent="0">
              <a:buNone/>
            </a:pPr>
            <a:r>
              <a:rPr lang="cs-CZ" b="1" dirty="0">
                <a:solidFill>
                  <a:srgbClr val="FF0000"/>
                </a:solidFill>
              </a:rPr>
              <a:t>•  Pokračující otevřenost trhu mimoevropským dodavatelům – přetrvávající </a:t>
            </a:r>
            <a:r>
              <a:rPr lang="cs-CZ" b="1" dirty="0">
                <a:solidFill>
                  <a:schemeClr val="bg1"/>
                </a:solidFill>
              </a:rPr>
              <a:t>….</a:t>
            </a:r>
            <a:r>
              <a:rPr lang="cs-CZ" b="1" dirty="0">
                <a:solidFill>
                  <a:srgbClr val="FF0000"/>
                </a:solidFill>
              </a:rPr>
              <a:t>globalizace</a:t>
            </a:r>
          </a:p>
          <a:p>
            <a:pPr marL="0" indent="0">
              <a:buNone/>
            </a:pPr>
            <a:r>
              <a:rPr lang="cs-CZ" b="1" dirty="0">
                <a:solidFill>
                  <a:srgbClr val="FF0000"/>
                </a:solidFill>
              </a:rPr>
              <a:t>•  Požadavky západoevropských a později všech farmářů na poskytování </a:t>
            </a:r>
            <a:r>
              <a:rPr lang="cs-CZ" b="1" dirty="0">
                <a:solidFill>
                  <a:schemeClr val="bg1"/>
                </a:solidFill>
              </a:rPr>
              <a:t>….</a:t>
            </a:r>
            <a:r>
              <a:rPr lang="cs-CZ" b="1" dirty="0">
                <a:solidFill>
                  <a:srgbClr val="FF0000"/>
                </a:solidFill>
              </a:rPr>
              <a:t>dotací</a:t>
            </a:r>
          </a:p>
          <a:p>
            <a:r>
              <a:rPr lang="cs-CZ" b="1" dirty="0">
                <a:solidFill>
                  <a:srgbClr val="FF0000"/>
                </a:solidFill>
              </a:rPr>
              <a:t> Kontinuální růst cen zemědělských pozemků</a:t>
            </a:r>
          </a:p>
          <a:p>
            <a:pPr marL="0" indent="0">
              <a:buNone/>
            </a:pPr>
            <a:endParaRPr lang="cs-CZ" b="1" dirty="0">
              <a:solidFill>
                <a:srgbClr val="FF0000"/>
              </a:solidFill>
            </a:endParaRPr>
          </a:p>
          <a:p>
            <a:pPr marL="0" indent="0">
              <a:buNone/>
            </a:pPr>
            <a:endParaRPr lang="cs-CZ" dirty="0"/>
          </a:p>
        </p:txBody>
      </p:sp>
    </p:spTree>
    <p:extLst>
      <p:ext uri="{BB962C8B-B14F-4D97-AF65-F5344CB8AC3E}">
        <p14:creationId xmlns:p14="http://schemas.microsoft.com/office/powerpoint/2010/main" val="16458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AD506C1-CB1F-6203-889C-F8DAF274040F}"/>
              </a:ext>
            </a:extLst>
          </p:cNvPr>
          <p:cNvSpPr>
            <a:spLocks noGrp="1"/>
          </p:cNvSpPr>
          <p:nvPr>
            <p:ph type="title"/>
          </p:nvPr>
        </p:nvSpPr>
        <p:spPr/>
        <p:txBody>
          <a:bodyPr>
            <a:normAutofit/>
          </a:bodyPr>
          <a:lstStyle/>
          <a:p>
            <a:r>
              <a:rPr lang="cs-CZ" sz="3200" b="1" dirty="0"/>
              <a:t>Odlišnosti mezi zavedenými, tradičními, západoevropskými farmáři a „novými“ zemědělci na restituovaných pozemcích:</a:t>
            </a:r>
          </a:p>
        </p:txBody>
      </p:sp>
      <p:sp>
        <p:nvSpPr>
          <p:cNvPr id="3" name="Zástupný obsah 2">
            <a:extLst>
              <a:ext uri="{FF2B5EF4-FFF2-40B4-BE49-F238E27FC236}">
                <a16:creationId xmlns:a16="http://schemas.microsoft.com/office/drawing/2014/main" id="{B48CE1BA-4E3A-17D8-C93F-2225A2FC15C9}"/>
              </a:ext>
            </a:extLst>
          </p:cNvPr>
          <p:cNvSpPr>
            <a:spLocks noGrp="1"/>
          </p:cNvSpPr>
          <p:nvPr>
            <p:ph idx="1"/>
          </p:nvPr>
        </p:nvSpPr>
        <p:spPr/>
        <p:txBody>
          <a:bodyPr>
            <a:normAutofit fontScale="77500" lnSpcReduction="20000"/>
          </a:bodyPr>
          <a:lstStyle/>
          <a:p>
            <a:pPr marL="0" indent="0">
              <a:buNone/>
            </a:pPr>
            <a:r>
              <a:rPr lang="cs-CZ" sz="3400" b="1" dirty="0"/>
              <a:t>Západoevropští zemědělci: </a:t>
            </a:r>
          </a:p>
          <a:p>
            <a:r>
              <a:rPr lang="cs-CZ" dirty="0"/>
              <a:t>osvědčené </a:t>
            </a:r>
            <a:r>
              <a:rPr lang="cs-CZ" dirty="0" err="1"/>
              <a:t>know</a:t>
            </a:r>
            <a:r>
              <a:rPr lang="cs-CZ" dirty="0"/>
              <a:t>–</a:t>
            </a:r>
            <a:r>
              <a:rPr lang="cs-CZ" dirty="0" err="1"/>
              <a:t>how</a:t>
            </a:r>
            <a:r>
              <a:rPr lang="cs-CZ" dirty="0"/>
              <a:t>, </a:t>
            </a:r>
          </a:p>
          <a:p>
            <a:r>
              <a:rPr lang="cs-CZ" dirty="0"/>
              <a:t>pozemky převážně obdělávané generacemi předků, zděděné, dávno splacené</a:t>
            </a:r>
          </a:p>
          <a:p>
            <a:r>
              <a:rPr lang="cs-CZ" dirty="0"/>
              <a:t>vybudovaná technologická základna, stroje, hnojiva …</a:t>
            </a:r>
          </a:p>
          <a:p>
            <a:r>
              <a:rPr lang="cs-CZ" dirty="0"/>
              <a:t>vybudované </a:t>
            </a:r>
            <a:r>
              <a:rPr lang="cs-CZ" dirty="0" err="1"/>
              <a:t>dodavatelsko</a:t>
            </a:r>
            <a:r>
              <a:rPr lang="cs-CZ" dirty="0"/>
              <a:t>–odběratelské vztahy–zájem jejich domácích obchodních řetězců</a:t>
            </a:r>
          </a:p>
          <a:p>
            <a:r>
              <a:rPr lang="cs-CZ" dirty="0"/>
              <a:t>významný vliv na politiky a představitele státu</a:t>
            </a:r>
          </a:p>
          <a:p>
            <a:r>
              <a:rPr lang="cs-CZ" dirty="0"/>
              <a:t>zavedená (nebo zavádějící se) opatření na ochranu trhu se zemědělskými komoditami</a:t>
            </a:r>
          </a:p>
          <a:p>
            <a:r>
              <a:rPr lang="cs-CZ" dirty="0"/>
              <a:t>obvyklá cena zemědělských pozemků (Bavorsko, Rakousko …) – </a:t>
            </a:r>
            <a:r>
              <a:rPr lang="cs-CZ" b="1" dirty="0">
                <a:solidFill>
                  <a:srgbClr val="FF0000"/>
                </a:solidFill>
              </a:rPr>
              <a:t>mezi 5 – 6 EUR / m2</a:t>
            </a:r>
          </a:p>
          <a:p>
            <a:endParaRPr lang="cs-CZ" dirty="0"/>
          </a:p>
          <a:p>
            <a:pPr marL="0" indent="0">
              <a:buNone/>
            </a:pPr>
            <a:r>
              <a:rPr lang="cs-CZ" b="1" dirty="0">
                <a:solidFill>
                  <a:srgbClr val="FF0000"/>
                </a:solidFill>
              </a:rPr>
              <a:t>    Výsledek? Stabilní odvětví založené na osvědčených tradicích a hodnotách, </a:t>
            </a:r>
          </a:p>
          <a:p>
            <a:pPr marL="0" indent="0">
              <a:buNone/>
            </a:pPr>
            <a:r>
              <a:rPr lang="cs-CZ" b="1" dirty="0">
                <a:solidFill>
                  <a:srgbClr val="FF0000"/>
                </a:solidFill>
              </a:rPr>
              <a:t>    vysoké kvalifikovanosti, technologiím, finanční síle i podpoře z politické úrovně</a:t>
            </a:r>
          </a:p>
          <a:p>
            <a:pPr marL="0" indent="0">
              <a:buNone/>
            </a:pPr>
            <a:endParaRPr lang="cs-CZ" dirty="0"/>
          </a:p>
        </p:txBody>
      </p:sp>
    </p:spTree>
    <p:extLst>
      <p:ext uri="{BB962C8B-B14F-4D97-AF65-F5344CB8AC3E}">
        <p14:creationId xmlns:p14="http://schemas.microsoft.com/office/powerpoint/2010/main" val="305222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BAC608C-28FB-E9F9-E799-5E4CA1B2892F}"/>
              </a:ext>
            </a:extLst>
          </p:cNvPr>
          <p:cNvSpPr>
            <a:spLocks noGrp="1"/>
          </p:cNvSpPr>
          <p:nvPr>
            <p:ph type="title"/>
          </p:nvPr>
        </p:nvSpPr>
        <p:spPr/>
        <p:txBody>
          <a:bodyPr>
            <a:normAutofit/>
          </a:bodyPr>
          <a:lstStyle/>
          <a:p>
            <a:r>
              <a:rPr lang="cs-CZ" sz="3200" b="1" dirty="0"/>
              <a:t>Odlišnosti mezi zavedenými, tradičními, západoevropskými farmáři a „novými“ zemědělci na restituovaných pozemcích:</a:t>
            </a:r>
          </a:p>
        </p:txBody>
      </p:sp>
      <p:sp>
        <p:nvSpPr>
          <p:cNvPr id="3" name="Zástupný obsah 2">
            <a:extLst>
              <a:ext uri="{FF2B5EF4-FFF2-40B4-BE49-F238E27FC236}">
                <a16:creationId xmlns:a16="http://schemas.microsoft.com/office/drawing/2014/main" id="{DB7BC98B-B182-83EC-73F8-41A303B6095B}"/>
              </a:ext>
            </a:extLst>
          </p:cNvPr>
          <p:cNvSpPr>
            <a:spLocks noGrp="1"/>
          </p:cNvSpPr>
          <p:nvPr>
            <p:ph idx="1"/>
          </p:nvPr>
        </p:nvSpPr>
        <p:spPr>
          <a:xfrm>
            <a:off x="838199" y="1825625"/>
            <a:ext cx="10894621" cy="4351338"/>
          </a:xfrm>
        </p:spPr>
        <p:txBody>
          <a:bodyPr>
            <a:normAutofit fontScale="25000" lnSpcReduction="20000"/>
          </a:bodyPr>
          <a:lstStyle/>
          <a:p>
            <a:pPr marL="0" indent="0">
              <a:buNone/>
            </a:pPr>
            <a:r>
              <a:rPr lang="cs-CZ" sz="9600" b="1" dirty="0"/>
              <a:t>Východoevropští zemědělci:</a:t>
            </a:r>
          </a:p>
          <a:p>
            <a:r>
              <a:rPr lang="cs-CZ" sz="7200" dirty="0"/>
              <a:t>rozdrobenost zemědělské výroby jako reakce na po socialistickou velkovýrobu, která se neosvědčila</a:t>
            </a:r>
          </a:p>
          <a:p>
            <a:r>
              <a:rPr lang="cs-CZ" sz="7200" dirty="0"/>
              <a:t>pouze částečné </a:t>
            </a:r>
            <a:r>
              <a:rPr lang="cs-CZ" sz="7200" dirty="0" err="1"/>
              <a:t>know</a:t>
            </a:r>
            <a:r>
              <a:rPr lang="cs-CZ" sz="7200" dirty="0"/>
              <a:t>–</a:t>
            </a:r>
            <a:r>
              <a:rPr lang="cs-CZ" sz="7200" dirty="0" err="1"/>
              <a:t>how</a:t>
            </a:r>
            <a:r>
              <a:rPr lang="cs-CZ" sz="7200" dirty="0"/>
              <a:t> „zděděné“ z předcházející doby</a:t>
            </a:r>
          </a:p>
          <a:p>
            <a:r>
              <a:rPr lang="cs-CZ" sz="7200" dirty="0"/>
              <a:t>bídná kapitálová vybavenost</a:t>
            </a:r>
          </a:p>
          <a:p>
            <a:r>
              <a:rPr lang="cs-CZ" sz="7200" dirty="0"/>
              <a:t>slabé </a:t>
            </a:r>
            <a:r>
              <a:rPr lang="cs-CZ" sz="7200" dirty="0" err="1"/>
              <a:t>know</a:t>
            </a:r>
            <a:r>
              <a:rPr lang="cs-CZ" sz="7200" dirty="0"/>
              <a:t>–</a:t>
            </a:r>
            <a:r>
              <a:rPr lang="cs-CZ" sz="7200" dirty="0" err="1"/>
              <a:t>how</a:t>
            </a:r>
            <a:r>
              <a:rPr lang="cs-CZ" sz="7200" dirty="0"/>
              <a:t> v oblasti podnikání a ekonomie</a:t>
            </a:r>
          </a:p>
          <a:p>
            <a:r>
              <a:rPr lang="cs-CZ" sz="7200" dirty="0"/>
              <a:t>zastaralé strojní vybavení</a:t>
            </a:r>
          </a:p>
          <a:p>
            <a:r>
              <a:rPr lang="cs-CZ" sz="7200" dirty="0"/>
              <a:t>zemědělství se ztratilo z pozornosti politických představitelů - zemědělci ztratili politický vliv     </a:t>
            </a:r>
          </a:p>
          <a:p>
            <a:pPr marL="0" indent="0">
              <a:buNone/>
            </a:pPr>
            <a:r>
              <a:rPr lang="cs-CZ" sz="7200" i="1" dirty="0"/>
              <a:t>                                                (vše výše uvedené neplatí pro </a:t>
            </a:r>
            <a:r>
              <a:rPr lang="cs-CZ" sz="7200" i="1" dirty="0" err="1"/>
              <a:t>agrofertizaci</a:t>
            </a:r>
            <a:r>
              <a:rPr lang="cs-CZ" sz="7200" i="1" dirty="0"/>
              <a:t>)</a:t>
            </a:r>
          </a:p>
          <a:p>
            <a:r>
              <a:rPr lang="cs-CZ" sz="7200" dirty="0"/>
              <a:t>průměrná cena pozemků mezi </a:t>
            </a:r>
            <a:r>
              <a:rPr lang="cs-CZ" sz="7200" b="1" dirty="0">
                <a:solidFill>
                  <a:srgbClr val="FF0000"/>
                </a:solidFill>
              </a:rPr>
              <a:t>35 – 50 Kč / m2</a:t>
            </a:r>
          </a:p>
          <a:p>
            <a:r>
              <a:rPr lang="cs-CZ" sz="7200" dirty="0"/>
              <a:t>rozdrobená vlastnická struktura pozemků mezi restituenty a jejich dědici</a:t>
            </a:r>
          </a:p>
          <a:p>
            <a:pPr marL="0" indent="0">
              <a:buNone/>
            </a:pPr>
            <a:endParaRPr lang="cs-CZ" dirty="0"/>
          </a:p>
          <a:p>
            <a:pPr marL="0" indent="0">
              <a:buNone/>
            </a:pPr>
            <a:r>
              <a:rPr lang="cs-CZ" sz="8000" b="1" dirty="0">
                <a:solidFill>
                  <a:srgbClr val="FF0000"/>
                </a:solidFill>
              </a:rPr>
              <a:t>   Výsledek? Rozbité odvětví poškozené ztracenou identitou, ztrátou tradic, nedostatkem </a:t>
            </a:r>
            <a:r>
              <a:rPr lang="cs-CZ" sz="8000" b="1" dirty="0" err="1">
                <a:solidFill>
                  <a:srgbClr val="FF0000"/>
                </a:solidFill>
              </a:rPr>
              <a:t>know</a:t>
            </a:r>
            <a:r>
              <a:rPr lang="cs-CZ" sz="8000" b="1" dirty="0">
                <a:solidFill>
                  <a:srgbClr val="FF0000"/>
                </a:solidFill>
              </a:rPr>
              <a:t>–</a:t>
            </a:r>
            <a:r>
              <a:rPr lang="cs-CZ" sz="8000" b="1" dirty="0" err="1">
                <a:solidFill>
                  <a:srgbClr val="FF0000"/>
                </a:solidFill>
              </a:rPr>
              <a:t>how</a:t>
            </a:r>
            <a:r>
              <a:rPr lang="cs-CZ" sz="8000" b="1" dirty="0">
                <a:solidFill>
                  <a:srgbClr val="FF0000"/>
                </a:solidFill>
              </a:rPr>
              <a:t>,  </a:t>
            </a:r>
          </a:p>
          <a:p>
            <a:pPr marL="0" indent="0">
              <a:buNone/>
            </a:pPr>
            <a:r>
              <a:rPr lang="cs-CZ" sz="8000" b="1" dirty="0">
                <a:solidFill>
                  <a:srgbClr val="FF0000"/>
                </a:solidFill>
              </a:rPr>
              <a:t>   kapitálu, politické podpory … rakouští a bavorští zemědělci si kupují a nebo pronajímají </a:t>
            </a:r>
          </a:p>
          <a:p>
            <a:pPr marL="0" indent="0">
              <a:buNone/>
            </a:pPr>
            <a:r>
              <a:rPr lang="cs-CZ" sz="8000" b="1" dirty="0">
                <a:solidFill>
                  <a:srgbClr val="FF0000"/>
                </a:solidFill>
              </a:rPr>
              <a:t>   v dojezdové vzdálenosti od hranic české zemědělské pozemky a hospodaří na nich …</a:t>
            </a:r>
          </a:p>
          <a:p>
            <a:pPr marL="0" indent="0">
              <a:buNone/>
            </a:pPr>
            <a:endParaRPr lang="cs-CZ" dirty="0"/>
          </a:p>
        </p:txBody>
      </p:sp>
    </p:spTree>
    <p:extLst>
      <p:ext uri="{BB962C8B-B14F-4D97-AF65-F5344CB8AC3E}">
        <p14:creationId xmlns:p14="http://schemas.microsoft.com/office/powerpoint/2010/main" val="1030938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CD2E45-96BA-B91C-4DFC-0B92150FFE3F}"/>
              </a:ext>
            </a:extLst>
          </p:cNvPr>
          <p:cNvSpPr>
            <a:spLocks noGrp="1"/>
          </p:cNvSpPr>
          <p:nvPr>
            <p:ph type="title"/>
          </p:nvPr>
        </p:nvSpPr>
        <p:spPr>
          <a:xfrm>
            <a:off x="838200" y="748821"/>
            <a:ext cx="10515600" cy="1325563"/>
          </a:xfrm>
        </p:spPr>
        <p:txBody>
          <a:bodyPr>
            <a:normAutofit/>
          </a:bodyPr>
          <a:lstStyle/>
          <a:p>
            <a:r>
              <a:rPr lang="cs-CZ" sz="4000" b="1" dirty="0"/>
              <a:t>Cenový vývoj v oblasti zemědělských pozemků:</a:t>
            </a:r>
          </a:p>
        </p:txBody>
      </p:sp>
      <p:sp>
        <p:nvSpPr>
          <p:cNvPr id="5" name="TextovéPole 4">
            <a:extLst>
              <a:ext uri="{FF2B5EF4-FFF2-40B4-BE49-F238E27FC236}">
                <a16:creationId xmlns:a16="http://schemas.microsoft.com/office/drawing/2014/main" id="{5A0B91F5-8C66-4DDB-6B7D-FB0E081F2B9A}"/>
              </a:ext>
            </a:extLst>
          </p:cNvPr>
          <p:cNvSpPr txBox="1"/>
          <p:nvPr/>
        </p:nvSpPr>
        <p:spPr>
          <a:xfrm>
            <a:off x="2745528" y="5285299"/>
            <a:ext cx="7275871" cy="369332"/>
          </a:xfrm>
          <a:prstGeom prst="rect">
            <a:avLst/>
          </a:prstGeom>
          <a:noFill/>
        </p:spPr>
        <p:txBody>
          <a:bodyPr wrap="square" rtlCol="0">
            <a:spAutoFit/>
          </a:bodyPr>
          <a:lstStyle/>
          <a:p>
            <a:r>
              <a:rPr lang="cs-CZ" dirty="0"/>
              <a:t>K tomu: stálý nárůst cen i v obdobích, kdy padaly akcie. </a:t>
            </a:r>
          </a:p>
        </p:txBody>
      </p:sp>
      <p:pic>
        <p:nvPicPr>
          <p:cNvPr id="8" name="Zástupný obsah 7">
            <a:extLst>
              <a:ext uri="{FF2B5EF4-FFF2-40B4-BE49-F238E27FC236}">
                <a16:creationId xmlns:a16="http://schemas.microsoft.com/office/drawing/2014/main" id="{9DC40C9F-E26B-9C24-784C-DA5AA10D584A}"/>
              </a:ext>
            </a:extLst>
          </p:cNvPr>
          <p:cNvPicPr>
            <a:picLocks noGrp="1" noChangeAspect="1"/>
          </p:cNvPicPr>
          <p:nvPr>
            <p:ph idx="1"/>
          </p:nvPr>
        </p:nvPicPr>
        <p:blipFill>
          <a:blip r:embed="rId3"/>
          <a:stretch>
            <a:fillRect/>
          </a:stretch>
        </p:blipFill>
        <p:spPr>
          <a:xfrm>
            <a:off x="2062162" y="2235559"/>
            <a:ext cx="7959237" cy="3580247"/>
          </a:xfrm>
          <a:prstGeom prst="rect">
            <a:avLst/>
          </a:prstGeom>
        </p:spPr>
      </p:pic>
    </p:spTree>
    <p:extLst>
      <p:ext uri="{BB962C8B-B14F-4D97-AF65-F5344CB8AC3E}">
        <p14:creationId xmlns:p14="http://schemas.microsoft.com/office/powerpoint/2010/main" val="3797649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4306B56-A80F-05F7-50D0-4A989E550E17}"/>
              </a:ext>
            </a:extLst>
          </p:cNvPr>
          <p:cNvSpPr>
            <a:spLocks noGrp="1"/>
          </p:cNvSpPr>
          <p:nvPr>
            <p:ph type="title"/>
          </p:nvPr>
        </p:nvSpPr>
        <p:spPr/>
        <p:txBody>
          <a:bodyPr>
            <a:normAutofit/>
          </a:bodyPr>
          <a:lstStyle/>
          <a:p>
            <a:r>
              <a:rPr lang="cs-CZ" sz="4000" b="1" dirty="0"/>
              <a:t>Výpočet výnosové míry zemědělských pozemků:</a:t>
            </a:r>
          </a:p>
        </p:txBody>
      </p:sp>
      <p:pic>
        <p:nvPicPr>
          <p:cNvPr id="5" name="Zástupný obsah 4">
            <a:extLst>
              <a:ext uri="{FF2B5EF4-FFF2-40B4-BE49-F238E27FC236}">
                <a16:creationId xmlns:a16="http://schemas.microsoft.com/office/drawing/2014/main" id="{FE3577E8-67EA-36CA-BEFA-15D7A9AF2B43}"/>
              </a:ext>
            </a:extLst>
          </p:cNvPr>
          <p:cNvPicPr>
            <a:picLocks noGrp="1" noChangeAspect="1"/>
          </p:cNvPicPr>
          <p:nvPr>
            <p:ph idx="1"/>
          </p:nvPr>
        </p:nvPicPr>
        <p:blipFill>
          <a:blip r:embed="rId3"/>
          <a:stretch>
            <a:fillRect/>
          </a:stretch>
        </p:blipFill>
        <p:spPr>
          <a:xfrm>
            <a:off x="1703438" y="1997664"/>
            <a:ext cx="2590800" cy="742950"/>
          </a:xfrm>
        </p:spPr>
      </p:pic>
      <p:sp>
        <p:nvSpPr>
          <p:cNvPr id="6" name="TextovéPole 5">
            <a:extLst>
              <a:ext uri="{FF2B5EF4-FFF2-40B4-BE49-F238E27FC236}">
                <a16:creationId xmlns:a16="http://schemas.microsoft.com/office/drawing/2014/main" id="{48FB40DD-5D69-4D48-A4F9-DAC1A7B6E14E}"/>
              </a:ext>
            </a:extLst>
          </p:cNvPr>
          <p:cNvSpPr txBox="1"/>
          <p:nvPr/>
        </p:nvSpPr>
        <p:spPr>
          <a:xfrm>
            <a:off x="4989870" y="1461631"/>
            <a:ext cx="5068529" cy="2031325"/>
          </a:xfrm>
          <a:prstGeom prst="rect">
            <a:avLst/>
          </a:prstGeom>
          <a:noFill/>
        </p:spPr>
        <p:txBody>
          <a:bodyPr wrap="square" rtlCol="0">
            <a:spAutoFit/>
          </a:bodyPr>
          <a:lstStyle/>
          <a:p>
            <a:r>
              <a:rPr lang="cs-CZ" dirty="0"/>
              <a:t>i = vnitřní výnosová míra nárůstů cen za sledované období</a:t>
            </a:r>
          </a:p>
          <a:p>
            <a:r>
              <a:rPr lang="cs-CZ" dirty="0"/>
              <a:t>n = počet období (let)</a:t>
            </a:r>
          </a:p>
          <a:p>
            <a:r>
              <a:rPr lang="cs-CZ" dirty="0"/>
              <a:t>FV = cena na konci sledovaného období</a:t>
            </a:r>
          </a:p>
          <a:p>
            <a:r>
              <a:rPr lang="cs-CZ" dirty="0"/>
              <a:t>PV = cena na počátku sledovaného období</a:t>
            </a:r>
          </a:p>
          <a:p>
            <a:r>
              <a:rPr lang="cs-CZ" dirty="0"/>
              <a:t>Výsledek je vypočten v procentech (průměrného ročního růstu)</a:t>
            </a:r>
          </a:p>
        </p:txBody>
      </p:sp>
      <p:sp>
        <p:nvSpPr>
          <p:cNvPr id="7" name="TextovéPole 6">
            <a:extLst>
              <a:ext uri="{FF2B5EF4-FFF2-40B4-BE49-F238E27FC236}">
                <a16:creationId xmlns:a16="http://schemas.microsoft.com/office/drawing/2014/main" id="{7254FB10-590A-913E-7953-5A383B6EDC1F}"/>
              </a:ext>
            </a:extLst>
          </p:cNvPr>
          <p:cNvSpPr txBox="1"/>
          <p:nvPr/>
        </p:nvSpPr>
        <p:spPr>
          <a:xfrm>
            <a:off x="1411375" y="3517222"/>
            <a:ext cx="8052619" cy="1200329"/>
          </a:xfrm>
          <a:prstGeom prst="rect">
            <a:avLst/>
          </a:prstGeom>
          <a:noFill/>
        </p:spPr>
        <p:txBody>
          <a:bodyPr wrap="square" rtlCol="0">
            <a:spAutoFit/>
          </a:bodyPr>
          <a:lstStyle/>
          <a:p>
            <a:r>
              <a:rPr lang="cs-CZ" b="1" dirty="0"/>
              <a:t>Poznámka: </a:t>
            </a:r>
          </a:p>
          <a:p>
            <a:r>
              <a:rPr lang="cs-CZ" dirty="0"/>
              <a:t>Jde o roční výnos pro majitele pozemku tvořený pouze změnou tržní ceny </a:t>
            </a:r>
          </a:p>
          <a:p>
            <a:r>
              <a:rPr lang="cs-CZ" dirty="0"/>
              <a:t>a nijak nezohledňuje  výnosy ze zemědělské produkce a náklady na jejich dosažení (pachtovného) </a:t>
            </a:r>
          </a:p>
        </p:txBody>
      </p:sp>
    </p:spTree>
    <p:extLst>
      <p:ext uri="{BB962C8B-B14F-4D97-AF65-F5344CB8AC3E}">
        <p14:creationId xmlns:p14="http://schemas.microsoft.com/office/powerpoint/2010/main" val="2781156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4B1F767-EB22-44B9-160F-0E6175F06C79}"/>
              </a:ext>
            </a:extLst>
          </p:cNvPr>
          <p:cNvSpPr>
            <a:spLocks noGrp="1"/>
          </p:cNvSpPr>
          <p:nvPr>
            <p:ph type="title"/>
          </p:nvPr>
        </p:nvSpPr>
        <p:spPr>
          <a:xfrm>
            <a:off x="838200" y="365125"/>
            <a:ext cx="10217727" cy="905535"/>
          </a:xfrm>
        </p:spPr>
        <p:txBody>
          <a:bodyPr>
            <a:normAutofit fontScale="90000"/>
          </a:bodyPr>
          <a:lstStyle/>
          <a:p>
            <a:r>
              <a:rPr lang="cs-CZ" sz="3600" dirty="0"/>
              <a:t>Výpočet průměrného ročního výnosu realizovaného držbou zemědělských pozemků:</a:t>
            </a:r>
          </a:p>
        </p:txBody>
      </p:sp>
      <p:graphicFrame>
        <p:nvGraphicFramePr>
          <p:cNvPr id="4" name="Zástupný obsah 3">
            <a:extLst>
              <a:ext uri="{FF2B5EF4-FFF2-40B4-BE49-F238E27FC236}">
                <a16:creationId xmlns:a16="http://schemas.microsoft.com/office/drawing/2014/main" id="{17B8BD0D-1E74-68F7-E30A-929B4AF17563}"/>
              </a:ext>
            </a:extLst>
          </p:cNvPr>
          <p:cNvGraphicFramePr>
            <a:graphicFrameLocks noGrp="1"/>
          </p:cNvGraphicFramePr>
          <p:nvPr>
            <p:ph idx="1"/>
            <p:extLst>
              <p:ext uri="{D42A27DB-BD31-4B8C-83A1-F6EECF244321}">
                <p14:modId xmlns:p14="http://schemas.microsoft.com/office/powerpoint/2010/main" val="1502416195"/>
              </p:ext>
            </p:extLst>
          </p:nvPr>
        </p:nvGraphicFramePr>
        <p:xfrm>
          <a:off x="3482475" y="1330229"/>
          <a:ext cx="4790667" cy="2123822"/>
        </p:xfrm>
        <a:graphic>
          <a:graphicData uri="http://schemas.openxmlformats.org/drawingml/2006/table">
            <a:tbl>
              <a:tblPr firstRow="1" firstCol="1" bandRow="1">
                <a:tableStyleId>{5C22544A-7EE6-4342-B048-85BDC9FD1C3A}</a:tableStyleId>
              </a:tblPr>
              <a:tblGrid>
                <a:gridCol w="1597178">
                  <a:extLst>
                    <a:ext uri="{9D8B030D-6E8A-4147-A177-3AD203B41FA5}">
                      <a16:colId xmlns:a16="http://schemas.microsoft.com/office/drawing/2014/main" val="3446380618"/>
                    </a:ext>
                  </a:extLst>
                </a:gridCol>
                <a:gridCol w="1105805">
                  <a:extLst>
                    <a:ext uri="{9D8B030D-6E8A-4147-A177-3AD203B41FA5}">
                      <a16:colId xmlns:a16="http://schemas.microsoft.com/office/drawing/2014/main" val="1920854247"/>
                    </a:ext>
                  </a:extLst>
                </a:gridCol>
                <a:gridCol w="2087684">
                  <a:extLst>
                    <a:ext uri="{9D8B030D-6E8A-4147-A177-3AD203B41FA5}">
                      <a16:colId xmlns:a16="http://schemas.microsoft.com/office/drawing/2014/main" val="1237458329"/>
                    </a:ext>
                  </a:extLst>
                </a:gridCol>
              </a:tblGrid>
              <a:tr h="426000">
                <a:tc>
                  <a:txBody>
                    <a:bodyPr/>
                    <a:lstStyle/>
                    <a:p>
                      <a:pPr algn="ctr">
                        <a:lnSpc>
                          <a:spcPct val="115000"/>
                        </a:lnSpc>
                        <a:spcAft>
                          <a:spcPts val="1000"/>
                        </a:spcAft>
                      </a:pPr>
                      <a:r>
                        <a:rPr lang="cs-CZ" sz="1600" dirty="0">
                          <a:effectLst/>
                          <a:latin typeface="+mn-lt"/>
                        </a:rPr>
                        <a:t>Období</a:t>
                      </a:r>
                      <a:endParaRPr lang="cs-CZ" sz="1600" dirty="0">
                        <a:effectLst/>
                        <a:latin typeface="+mn-lt"/>
                        <a:ea typeface="Calibri" panose="020F0502020204030204" pitchFamily="34" charset="0"/>
                      </a:endParaRPr>
                    </a:p>
                  </a:txBody>
                  <a:tcPr marL="68580" marR="68580" marT="0" marB="0"/>
                </a:tc>
                <a:tc>
                  <a:txBody>
                    <a:bodyPr/>
                    <a:lstStyle/>
                    <a:p>
                      <a:pPr algn="ctr">
                        <a:lnSpc>
                          <a:spcPct val="115000"/>
                        </a:lnSpc>
                        <a:spcAft>
                          <a:spcPts val="1000"/>
                        </a:spcAft>
                      </a:pPr>
                      <a:r>
                        <a:rPr lang="cs-CZ" sz="1600" dirty="0">
                          <a:effectLst/>
                          <a:latin typeface="+mn-lt"/>
                        </a:rPr>
                        <a:t>Počet let</a:t>
                      </a:r>
                      <a:endParaRPr lang="cs-CZ" sz="1600" dirty="0">
                        <a:effectLst/>
                        <a:latin typeface="+mn-lt"/>
                        <a:ea typeface="Calibri" panose="020F0502020204030204" pitchFamily="34" charset="0"/>
                      </a:endParaRPr>
                    </a:p>
                  </a:txBody>
                  <a:tcPr marL="68580" marR="68580" marT="0" marB="0"/>
                </a:tc>
                <a:tc>
                  <a:txBody>
                    <a:bodyPr/>
                    <a:lstStyle/>
                    <a:p>
                      <a:pPr algn="ctr">
                        <a:lnSpc>
                          <a:spcPct val="115000"/>
                        </a:lnSpc>
                        <a:spcAft>
                          <a:spcPts val="1000"/>
                        </a:spcAft>
                      </a:pPr>
                      <a:r>
                        <a:rPr lang="cs-CZ" sz="1600">
                          <a:effectLst/>
                          <a:latin typeface="+mn-lt"/>
                        </a:rPr>
                        <a:t>Průměrný roční výnos za období (%)</a:t>
                      </a:r>
                      <a:endParaRPr lang="cs-CZ" sz="1600">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234775113"/>
                  </a:ext>
                </a:extLst>
              </a:tr>
              <a:tr h="394875">
                <a:tc>
                  <a:txBody>
                    <a:bodyPr/>
                    <a:lstStyle/>
                    <a:p>
                      <a:pPr algn="ctr">
                        <a:lnSpc>
                          <a:spcPct val="115000"/>
                        </a:lnSpc>
                        <a:spcAft>
                          <a:spcPts val="1000"/>
                        </a:spcAft>
                      </a:pPr>
                      <a:r>
                        <a:rPr lang="cs-CZ" sz="1600" dirty="0">
                          <a:effectLst/>
                          <a:latin typeface="+mn-lt"/>
                        </a:rPr>
                        <a:t>1994 – 2024</a:t>
                      </a:r>
                      <a:endParaRPr lang="cs-CZ" sz="1600" dirty="0">
                        <a:effectLst/>
                        <a:latin typeface="+mn-lt"/>
                        <a:ea typeface="Calibri" panose="020F0502020204030204" pitchFamily="34" charset="0"/>
                      </a:endParaRPr>
                    </a:p>
                  </a:txBody>
                  <a:tcPr marL="68580" marR="68580" marT="0" marB="0"/>
                </a:tc>
                <a:tc>
                  <a:txBody>
                    <a:bodyPr/>
                    <a:lstStyle/>
                    <a:p>
                      <a:pPr algn="ctr">
                        <a:lnSpc>
                          <a:spcPct val="115000"/>
                        </a:lnSpc>
                        <a:spcAft>
                          <a:spcPts val="1000"/>
                        </a:spcAft>
                      </a:pPr>
                      <a:r>
                        <a:rPr lang="cs-CZ" sz="1600" dirty="0">
                          <a:effectLst/>
                          <a:latin typeface="+mn-lt"/>
                          <a:ea typeface="Calibri" panose="020F0502020204030204" pitchFamily="34" charset="0"/>
                        </a:rPr>
                        <a:t>30</a:t>
                      </a:r>
                    </a:p>
                  </a:txBody>
                  <a:tcPr marL="68580" marR="68580" marT="0" marB="0"/>
                </a:tc>
                <a:tc>
                  <a:txBody>
                    <a:bodyPr/>
                    <a:lstStyle/>
                    <a:p>
                      <a:pPr algn="ctr">
                        <a:lnSpc>
                          <a:spcPct val="115000"/>
                        </a:lnSpc>
                        <a:spcAft>
                          <a:spcPts val="1000"/>
                        </a:spcAft>
                      </a:pPr>
                      <a:r>
                        <a:rPr lang="cs-CZ" sz="1600" b="1" dirty="0">
                          <a:solidFill>
                            <a:srgbClr val="FF0000"/>
                          </a:solidFill>
                          <a:effectLst/>
                          <a:latin typeface="+mn-lt"/>
                        </a:rPr>
                        <a:t>10,61</a:t>
                      </a:r>
                      <a:endParaRPr lang="cs-CZ" sz="1600" b="1" dirty="0">
                        <a:solidFill>
                          <a:srgbClr val="FF0000"/>
                        </a:solidFill>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2955002739"/>
                  </a:ext>
                </a:extLst>
              </a:tr>
              <a:tr h="394875">
                <a:tc>
                  <a:txBody>
                    <a:bodyPr/>
                    <a:lstStyle/>
                    <a:p>
                      <a:pPr algn="ctr">
                        <a:lnSpc>
                          <a:spcPct val="115000"/>
                        </a:lnSpc>
                        <a:spcAft>
                          <a:spcPts val="1000"/>
                        </a:spcAft>
                      </a:pPr>
                      <a:r>
                        <a:rPr lang="cs-CZ" sz="1600" dirty="0">
                          <a:effectLst/>
                          <a:latin typeface="+mn-lt"/>
                        </a:rPr>
                        <a:t>2007 – 2024</a:t>
                      </a:r>
                      <a:endParaRPr lang="cs-CZ" sz="1600" dirty="0">
                        <a:effectLst/>
                        <a:latin typeface="+mn-lt"/>
                        <a:ea typeface="Calibri" panose="020F0502020204030204" pitchFamily="34" charset="0"/>
                      </a:endParaRPr>
                    </a:p>
                  </a:txBody>
                  <a:tcPr marL="68580" marR="68580" marT="0" marB="0"/>
                </a:tc>
                <a:tc>
                  <a:txBody>
                    <a:bodyPr/>
                    <a:lstStyle/>
                    <a:p>
                      <a:pPr algn="ctr">
                        <a:lnSpc>
                          <a:spcPct val="115000"/>
                        </a:lnSpc>
                        <a:spcAft>
                          <a:spcPts val="1000"/>
                        </a:spcAft>
                      </a:pPr>
                      <a:r>
                        <a:rPr lang="cs-CZ" sz="1600">
                          <a:effectLst/>
                          <a:latin typeface="+mn-lt"/>
                        </a:rPr>
                        <a:t>17</a:t>
                      </a:r>
                      <a:endParaRPr lang="cs-CZ" sz="1600">
                        <a:effectLst/>
                        <a:latin typeface="+mn-lt"/>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latin typeface="+mn-lt"/>
                        </a:rPr>
                        <a:t>9,51</a:t>
                      </a:r>
                      <a:endParaRPr lang="cs-CZ" sz="1600" b="1" dirty="0">
                        <a:solidFill>
                          <a:srgbClr val="FF0000"/>
                        </a:solidFill>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3020530461"/>
                  </a:ext>
                </a:extLst>
              </a:tr>
              <a:tr h="394875">
                <a:tc>
                  <a:txBody>
                    <a:bodyPr/>
                    <a:lstStyle/>
                    <a:p>
                      <a:pPr algn="ctr">
                        <a:lnSpc>
                          <a:spcPct val="115000"/>
                        </a:lnSpc>
                        <a:spcAft>
                          <a:spcPts val="1000"/>
                        </a:spcAft>
                      </a:pPr>
                      <a:r>
                        <a:rPr lang="cs-CZ" sz="1600" dirty="0">
                          <a:effectLst/>
                          <a:latin typeface="+mn-lt"/>
                        </a:rPr>
                        <a:t>2019 – 2024</a:t>
                      </a:r>
                      <a:endParaRPr lang="cs-CZ" sz="1600" dirty="0">
                        <a:effectLst/>
                        <a:latin typeface="+mn-lt"/>
                        <a:ea typeface="Calibri" panose="020F0502020204030204" pitchFamily="34" charset="0"/>
                      </a:endParaRPr>
                    </a:p>
                  </a:txBody>
                  <a:tcPr marL="68580" marR="68580" marT="0" marB="0"/>
                </a:tc>
                <a:tc>
                  <a:txBody>
                    <a:bodyPr/>
                    <a:lstStyle/>
                    <a:p>
                      <a:pPr algn="ctr">
                        <a:lnSpc>
                          <a:spcPct val="115000"/>
                        </a:lnSpc>
                        <a:spcAft>
                          <a:spcPts val="1000"/>
                        </a:spcAft>
                      </a:pPr>
                      <a:r>
                        <a:rPr lang="cs-CZ" sz="1600">
                          <a:effectLst/>
                          <a:latin typeface="+mn-lt"/>
                        </a:rPr>
                        <a:t>10</a:t>
                      </a:r>
                      <a:endParaRPr lang="cs-CZ" sz="1600">
                        <a:effectLst/>
                        <a:latin typeface="+mn-lt"/>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latin typeface="+mn-lt"/>
                        </a:rPr>
                        <a:t>9,94</a:t>
                      </a:r>
                      <a:endParaRPr lang="cs-CZ" sz="1600" b="1" dirty="0">
                        <a:solidFill>
                          <a:srgbClr val="FF0000"/>
                        </a:solidFill>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14694974"/>
                  </a:ext>
                </a:extLst>
              </a:tr>
              <a:tr h="394875">
                <a:tc>
                  <a:txBody>
                    <a:bodyPr/>
                    <a:lstStyle/>
                    <a:p>
                      <a:pPr algn="ctr">
                        <a:lnSpc>
                          <a:spcPct val="115000"/>
                        </a:lnSpc>
                        <a:spcAft>
                          <a:spcPts val="1000"/>
                        </a:spcAft>
                      </a:pPr>
                      <a:r>
                        <a:rPr lang="cs-CZ" sz="1600" dirty="0">
                          <a:effectLst/>
                          <a:latin typeface="+mn-lt"/>
                        </a:rPr>
                        <a:t>2019 – 2024</a:t>
                      </a:r>
                      <a:endParaRPr lang="cs-CZ" sz="1600" dirty="0">
                        <a:effectLst/>
                        <a:latin typeface="+mn-lt"/>
                        <a:ea typeface="Calibri" panose="020F0502020204030204" pitchFamily="34" charset="0"/>
                      </a:endParaRPr>
                    </a:p>
                  </a:txBody>
                  <a:tcPr marL="68580" marR="68580" marT="0" marB="0"/>
                </a:tc>
                <a:tc>
                  <a:txBody>
                    <a:bodyPr/>
                    <a:lstStyle/>
                    <a:p>
                      <a:pPr algn="ctr">
                        <a:lnSpc>
                          <a:spcPct val="115000"/>
                        </a:lnSpc>
                        <a:spcAft>
                          <a:spcPts val="1000"/>
                        </a:spcAft>
                      </a:pPr>
                      <a:r>
                        <a:rPr lang="cs-CZ" sz="1600">
                          <a:effectLst/>
                          <a:latin typeface="+mn-lt"/>
                        </a:rPr>
                        <a:t>5</a:t>
                      </a:r>
                      <a:endParaRPr lang="cs-CZ" sz="1600">
                        <a:effectLst/>
                        <a:latin typeface="+mn-lt"/>
                        <a:ea typeface="Calibri" panose="020F0502020204030204" pitchFamily="34" charset="0"/>
                      </a:endParaRPr>
                    </a:p>
                  </a:txBody>
                  <a:tcPr marL="68580" marR="68580" marT="0" marB="0"/>
                </a:tc>
                <a:tc>
                  <a:txBody>
                    <a:bodyPr/>
                    <a:lstStyle/>
                    <a:p>
                      <a:pPr algn="ctr">
                        <a:lnSpc>
                          <a:spcPct val="115000"/>
                        </a:lnSpc>
                        <a:spcAft>
                          <a:spcPts val="1000"/>
                        </a:spcAft>
                      </a:pPr>
                      <a:r>
                        <a:rPr lang="cs-CZ" sz="1600" b="1" dirty="0">
                          <a:solidFill>
                            <a:srgbClr val="FF0000"/>
                          </a:solidFill>
                          <a:effectLst/>
                          <a:latin typeface="+mn-lt"/>
                        </a:rPr>
                        <a:t>8,11</a:t>
                      </a:r>
                      <a:endParaRPr lang="cs-CZ" sz="1600" b="1" dirty="0">
                        <a:solidFill>
                          <a:srgbClr val="FF0000"/>
                        </a:solidFill>
                        <a:effectLst/>
                        <a:latin typeface="+mn-lt"/>
                        <a:ea typeface="Calibri" panose="020F0502020204030204" pitchFamily="34" charset="0"/>
                      </a:endParaRPr>
                    </a:p>
                  </a:txBody>
                  <a:tcPr marL="68580" marR="68580" marT="0" marB="0"/>
                </a:tc>
                <a:extLst>
                  <a:ext uri="{0D108BD9-81ED-4DB2-BD59-A6C34878D82A}">
                    <a16:rowId xmlns:a16="http://schemas.microsoft.com/office/drawing/2014/main" val="1568064714"/>
                  </a:ext>
                </a:extLst>
              </a:tr>
            </a:tbl>
          </a:graphicData>
        </a:graphic>
      </p:graphicFrame>
      <p:sp>
        <p:nvSpPr>
          <p:cNvPr id="5" name="TextovéPole 4">
            <a:extLst>
              <a:ext uri="{FF2B5EF4-FFF2-40B4-BE49-F238E27FC236}">
                <a16:creationId xmlns:a16="http://schemas.microsoft.com/office/drawing/2014/main" id="{FC385F78-EE73-0009-80BB-AEA5927E5140}"/>
              </a:ext>
            </a:extLst>
          </p:cNvPr>
          <p:cNvSpPr txBox="1"/>
          <p:nvPr/>
        </p:nvSpPr>
        <p:spPr>
          <a:xfrm>
            <a:off x="1631772" y="3513620"/>
            <a:ext cx="9239428" cy="4247317"/>
          </a:xfrm>
          <a:prstGeom prst="rect">
            <a:avLst/>
          </a:prstGeom>
          <a:noFill/>
        </p:spPr>
        <p:txBody>
          <a:bodyPr wrap="square" rtlCol="0">
            <a:spAutoFit/>
          </a:bodyPr>
          <a:lstStyle/>
          <a:p>
            <a:r>
              <a:rPr lang="cs-CZ" b="1" dirty="0"/>
              <a:t>Interpretace výsledků:  </a:t>
            </a:r>
          </a:p>
          <a:p>
            <a:r>
              <a:rPr lang="cs-CZ" dirty="0"/>
              <a:t> 1.  Jde o roční výnos pro majitele pozemku tvořený pouze změnou tržní ceny </a:t>
            </a:r>
          </a:p>
          <a:p>
            <a:r>
              <a:rPr lang="cs-CZ" dirty="0"/>
              <a:t>       </a:t>
            </a:r>
            <a:r>
              <a:rPr lang="cs-CZ" dirty="0" err="1"/>
              <a:t>a</a:t>
            </a:r>
            <a:r>
              <a:rPr lang="cs-CZ" dirty="0" err="1">
                <a:solidFill>
                  <a:schemeClr val="bg1"/>
                </a:solidFill>
              </a:rPr>
              <a:t>.</a:t>
            </a:r>
            <a:r>
              <a:rPr lang="cs-CZ" dirty="0" err="1"/>
              <a:t>nezohledňuje</a:t>
            </a:r>
            <a:r>
              <a:rPr lang="cs-CZ" dirty="0"/>
              <a:t> výnosy ze zemědělské produkce a náklady na jejich dosažení, pachtovného) </a:t>
            </a:r>
          </a:p>
          <a:p>
            <a:r>
              <a:rPr lang="cs-CZ" dirty="0"/>
              <a:t>2.   Průměrný nárůst cen v rozmezí 8–10 % ročně, v posledních létech spíš nižší nárůst</a:t>
            </a:r>
          </a:p>
          <a:p>
            <a:r>
              <a:rPr lang="cs-CZ" dirty="0"/>
              <a:t>3.   Oprávněný předpoklad dalšího směřování vývoje cen</a:t>
            </a:r>
          </a:p>
          <a:p>
            <a:pPr marL="342900" indent="-342900">
              <a:buAutoNum type="arabicPeriod" startAt="4"/>
            </a:pPr>
            <a:r>
              <a:rPr lang="cs-CZ" dirty="0"/>
              <a:t>Směřování cenového vývoje směrem k vyrovnání cenové hladiny (cenové konvergence) mezi pozemky v ČR a v Bavorsku a Rakousku</a:t>
            </a:r>
          </a:p>
          <a:p>
            <a:pPr marL="342900" indent="-342900">
              <a:buAutoNum type="arabicPeriod" startAt="5"/>
            </a:pPr>
            <a:r>
              <a:rPr lang="cs-CZ" dirty="0"/>
              <a:t>Obvyklé pachtovné (nájemné za pronájem (pacht)) je kolem 1 % z ceny pozemku – to je dostupné pro zemědělce, zatímco tržní cena je pro ně příliš vysoká-následkem toho </a:t>
            </a:r>
          </a:p>
          <a:p>
            <a:r>
              <a:rPr lang="cs-CZ" dirty="0">
                <a:solidFill>
                  <a:srgbClr val="FF0000"/>
                </a:solidFill>
              </a:rPr>
              <a:t>       většina českých zemědělců hospodaří na propachtovaných pozemcích</a:t>
            </a:r>
          </a:p>
          <a:p>
            <a:r>
              <a:rPr lang="cs-CZ" dirty="0"/>
              <a:t>6.   </a:t>
            </a:r>
            <a:r>
              <a:rPr lang="cs-CZ" dirty="0">
                <a:solidFill>
                  <a:srgbClr val="FF0000"/>
                </a:solidFill>
              </a:rPr>
              <a:t>Pro zemědělce z Bavorska a Rakouska v dojezdové vzdálenosti je výhodné si propachtovat                           </a:t>
            </a:r>
            <a:r>
              <a:rPr lang="cs-CZ" dirty="0">
                <a:solidFill>
                  <a:schemeClr val="bg1"/>
                </a:solidFill>
              </a:rPr>
              <a:t>…….</a:t>
            </a:r>
            <a:r>
              <a:rPr lang="cs-CZ" dirty="0">
                <a:solidFill>
                  <a:srgbClr val="FF0000"/>
                </a:solidFill>
              </a:rPr>
              <a:t>nebo koupit zemědělské pozemky v Česku</a:t>
            </a:r>
          </a:p>
          <a:p>
            <a:r>
              <a:rPr lang="cs-CZ" dirty="0"/>
              <a:t>7.   </a:t>
            </a:r>
            <a:r>
              <a:rPr lang="cs-CZ" dirty="0">
                <a:solidFill>
                  <a:srgbClr val="FF0000"/>
                </a:solidFill>
              </a:rPr>
              <a:t>Nejistý předpoklad vývoje zemědělství</a:t>
            </a:r>
            <a:r>
              <a:rPr lang="cs-CZ" dirty="0"/>
              <a:t>, vývoje cen zemědělských pozemků </a:t>
            </a:r>
            <a:r>
              <a:rPr lang="cs-CZ" dirty="0">
                <a:solidFill>
                  <a:srgbClr val="FF0000"/>
                </a:solidFill>
              </a:rPr>
              <a:t>na Ukrajině</a:t>
            </a:r>
          </a:p>
          <a:p>
            <a:endParaRPr lang="cs-CZ" dirty="0"/>
          </a:p>
          <a:p>
            <a:pPr marL="342900" indent="-342900">
              <a:buAutoNum type="arabicPeriod" startAt="2"/>
            </a:pPr>
            <a:endParaRPr lang="cs-CZ" b="1" dirty="0">
              <a:solidFill>
                <a:srgbClr val="FF0000"/>
              </a:solidFill>
            </a:endParaRPr>
          </a:p>
        </p:txBody>
      </p:sp>
    </p:spTree>
    <p:extLst>
      <p:ext uri="{BB962C8B-B14F-4D97-AF65-F5344CB8AC3E}">
        <p14:creationId xmlns:p14="http://schemas.microsoft.com/office/powerpoint/2010/main" val="3822995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1CCDAC9-BC03-41A7-31C6-62E3204F51E8}"/>
              </a:ext>
            </a:extLst>
          </p:cNvPr>
          <p:cNvSpPr>
            <a:spLocks noGrp="1"/>
          </p:cNvSpPr>
          <p:nvPr>
            <p:ph type="title"/>
          </p:nvPr>
        </p:nvSpPr>
        <p:spPr>
          <a:xfrm>
            <a:off x="680884" y="768247"/>
            <a:ext cx="10515600" cy="1325563"/>
          </a:xfrm>
        </p:spPr>
        <p:txBody>
          <a:bodyPr/>
          <a:lstStyle/>
          <a:p>
            <a:r>
              <a:rPr lang="cs-CZ" dirty="0"/>
              <a:t>Co z toho lze oprávněně vyvozovat?</a:t>
            </a:r>
          </a:p>
        </p:txBody>
      </p:sp>
      <p:sp>
        <p:nvSpPr>
          <p:cNvPr id="3" name="Zástupný obsah 2">
            <a:extLst>
              <a:ext uri="{FF2B5EF4-FFF2-40B4-BE49-F238E27FC236}">
                <a16:creationId xmlns:a16="http://schemas.microsoft.com/office/drawing/2014/main" id="{B01CB06D-D577-F751-E833-6E7E07F42AB2}"/>
              </a:ext>
            </a:extLst>
          </p:cNvPr>
          <p:cNvSpPr>
            <a:spLocks noGrp="1"/>
          </p:cNvSpPr>
          <p:nvPr>
            <p:ph idx="1"/>
          </p:nvPr>
        </p:nvSpPr>
        <p:spPr>
          <a:xfrm>
            <a:off x="540774" y="2252899"/>
            <a:ext cx="11417678" cy="3366666"/>
          </a:xfrm>
        </p:spPr>
        <p:txBody>
          <a:bodyPr>
            <a:normAutofit/>
          </a:bodyPr>
          <a:lstStyle/>
          <a:p>
            <a:r>
              <a:rPr lang="cs-CZ" b="1" dirty="0">
                <a:solidFill>
                  <a:srgbClr val="FF0000"/>
                </a:solidFill>
              </a:rPr>
              <a:t>  Je velmi smysluplné investovat do zemědělských pozemků!</a:t>
            </a:r>
          </a:p>
          <a:p>
            <a:r>
              <a:rPr lang="cs-CZ" b="1" dirty="0">
                <a:solidFill>
                  <a:srgbClr val="FF0000"/>
                </a:solidFill>
              </a:rPr>
              <a:t>  Od investice lze oprávněně očekávat průměrný výnos mezi 8-10 % ročně!</a:t>
            </a:r>
          </a:p>
          <a:p>
            <a:r>
              <a:rPr lang="cs-CZ" dirty="0"/>
              <a:t>  Lze očekávat cenovou konvergenci k zemědělským pozemkům </a:t>
            </a:r>
          </a:p>
          <a:p>
            <a:pPr marL="0" indent="0">
              <a:buNone/>
            </a:pPr>
            <a:r>
              <a:rPr lang="cs-CZ" dirty="0">
                <a:solidFill>
                  <a:schemeClr val="bg1"/>
                </a:solidFill>
              </a:rPr>
              <a:t>……</a:t>
            </a:r>
            <a:r>
              <a:rPr lang="cs-CZ" dirty="0"/>
              <a:t>v Bavorsku a Rakousku</a:t>
            </a:r>
          </a:p>
          <a:p>
            <a:r>
              <a:rPr lang="cs-CZ" dirty="0"/>
              <a:t>  Navíc se může projevit dodatečná potřeba zemědělské výroby </a:t>
            </a:r>
          </a:p>
          <a:p>
            <a:pPr marL="0" indent="0">
              <a:buNone/>
            </a:pPr>
            <a:r>
              <a:rPr lang="cs-CZ" dirty="0"/>
              <a:t>       a nebývalá poptávka následkem vývoje na Ukrajině</a:t>
            </a:r>
          </a:p>
          <a:p>
            <a:pPr marL="0" indent="0">
              <a:buNone/>
            </a:pPr>
            <a:endParaRPr lang="cs-CZ" dirty="0"/>
          </a:p>
        </p:txBody>
      </p:sp>
    </p:spTree>
    <p:extLst>
      <p:ext uri="{BB962C8B-B14F-4D97-AF65-F5344CB8AC3E}">
        <p14:creationId xmlns:p14="http://schemas.microsoft.com/office/powerpoint/2010/main" val="1355794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32C200A-566D-F482-00A1-9AB1F2998363}"/>
              </a:ext>
            </a:extLst>
          </p:cNvPr>
          <p:cNvSpPr>
            <a:spLocks noGrp="1"/>
          </p:cNvSpPr>
          <p:nvPr>
            <p:ph type="title"/>
          </p:nvPr>
        </p:nvSpPr>
        <p:spPr>
          <a:xfrm>
            <a:off x="730045" y="669925"/>
            <a:ext cx="10515600" cy="1325563"/>
          </a:xfrm>
        </p:spPr>
        <p:txBody>
          <a:bodyPr/>
          <a:lstStyle/>
          <a:p>
            <a:r>
              <a:rPr lang="cs-CZ" dirty="0"/>
              <a:t>Avšak:</a:t>
            </a:r>
          </a:p>
        </p:txBody>
      </p:sp>
      <p:sp>
        <p:nvSpPr>
          <p:cNvPr id="3" name="Zástupný obsah 2">
            <a:extLst>
              <a:ext uri="{FF2B5EF4-FFF2-40B4-BE49-F238E27FC236}">
                <a16:creationId xmlns:a16="http://schemas.microsoft.com/office/drawing/2014/main" id="{C8F23123-5261-5E67-4E48-378101F1CBB7}"/>
              </a:ext>
            </a:extLst>
          </p:cNvPr>
          <p:cNvSpPr>
            <a:spLocks noGrp="1"/>
          </p:cNvSpPr>
          <p:nvPr>
            <p:ph idx="1"/>
          </p:nvPr>
        </p:nvSpPr>
        <p:spPr>
          <a:xfrm>
            <a:off x="838200" y="2145495"/>
            <a:ext cx="10515600" cy="3025776"/>
          </a:xfrm>
        </p:spPr>
        <p:txBody>
          <a:bodyPr/>
          <a:lstStyle/>
          <a:p>
            <a:r>
              <a:rPr lang="cs-CZ" b="1" dirty="0">
                <a:solidFill>
                  <a:srgbClr val="FF0000"/>
                </a:solidFill>
              </a:rPr>
              <a:t>Zemědělských pozemků je omezený počet a jen ubývají!</a:t>
            </a:r>
          </a:p>
          <a:p>
            <a:r>
              <a:rPr lang="cs-CZ" b="1" dirty="0">
                <a:solidFill>
                  <a:srgbClr val="FF0000"/>
                </a:solidFill>
              </a:rPr>
              <a:t>Zemědělských pozemků je příliš málo pro pokrytí potřeb investorů!</a:t>
            </a:r>
          </a:p>
          <a:p>
            <a:r>
              <a:rPr lang="cs-CZ" dirty="0"/>
              <a:t>Je nutno vyřešit vztah s pachtýřem, starat se o výběr pachtovného …</a:t>
            </a:r>
          </a:p>
          <a:p>
            <a:r>
              <a:rPr lang="cs-CZ" dirty="0"/>
              <a:t>Je nutno odvádět daň z nemovitosti …</a:t>
            </a:r>
          </a:p>
          <a:p>
            <a:r>
              <a:rPr lang="cs-CZ" dirty="0"/>
              <a:t>Je nutno počítat s tím, že další vývoj nemusí nastat přesně podle očekávání, ale může se vyvinout jinak … </a:t>
            </a:r>
          </a:p>
          <a:p>
            <a:pPr marL="0" indent="0">
              <a:buNone/>
            </a:pPr>
            <a:endParaRPr lang="cs-CZ" dirty="0"/>
          </a:p>
        </p:txBody>
      </p:sp>
    </p:spTree>
    <p:extLst>
      <p:ext uri="{BB962C8B-B14F-4D97-AF65-F5344CB8AC3E}">
        <p14:creationId xmlns:p14="http://schemas.microsoft.com/office/powerpoint/2010/main" val="3834977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44D6455-7689-53CD-1CE1-49856AD96034}"/>
              </a:ext>
            </a:extLst>
          </p:cNvPr>
          <p:cNvSpPr>
            <a:spLocks noGrp="1"/>
          </p:cNvSpPr>
          <p:nvPr>
            <p:ph type="title"/>
          </p:nvPr>
        </p:nvSpPr>
        <p:spPr/>
        <p:txBody>
          <a:bodyPr>
            <a:normAutofit/>
          </a:bodyPr>
          <a:lstStyle/>
          <a:p>
            <a:r>
              <a:rPr lang="cs-CZ" sz="4000" b="1" dirty="0"/>
              <a:t>Nástroj k investování do zemědělských pozemků:</a:t>
            </a:r>
          </a:p>
        </p:txBody>
      </p:sp>
      <p:sp>
        <p:nvSpPr>
          <p:cNvPr id="3" name="Zástupný obsah 2">
            <a:extLst>
              <a:ext uri="{FF2B5EF4-FFF2-40B4-BE49-F238E27FC236}">
                <a16:creationId xmlns:a16="http://schemas.microsoft.com/office/drawing/2014/main" id="{A950F1E8-3918-4180-C576-45283D6213E3}"/>
              </a:ext>
            </a:extLst>
          </p:cNvPr>
          <p:cNvSpPr>
            <a:spLocks noGrp="1"/>
          </p:cNvSpPr>
          <p:nvPr>
            <p:ph idx="1"/>
          </p:nvPr>
        </p:nvSpPr>
        <p:spPr/>
        <p:txBody>
          <a:bodyPr>
            <a:normAutofit/>
          </a:bodyPr>
          <a:lstStyle/>
          <a:p>
            <a:pPr marL="0" indent="0">
              <a:buNone/>
            </a:pPr>
            <a:r>
              <a:rPr lang="cs-CZ" dirty="0"/>
              <a:t>•   Investice do pozemků zapsaných v katastru nemovitostí</a:t>
            </a:r>
          </a:p>
          <a:p>
            <a:pPr marL="0" indent="0">
              <a:buNone/>
            </a:pPr>
            <a:r>
              <a:rPr lang="cs-CZ" dirty="0"/>
              <a:t>•   Typicky na 5 let </a:t>
            </a:r>
          </a:p>
          <a:p>
            <a:pPr marL="0" indent="0">
              <a:buNone/>
            </a:pPr>
            <a:r>
              <a:rPr lang="cs-CZ" dirty="0"/>
              <a:t>•   Po skončení 5 – ti leté lhůty odprodej pozemku zajištěn!</a:t>
            </a:r>
          </a:p>
          <a:p>
            <a:pPr marL="0" indent="0">
              <a:buNone/>
            </a:pPr>
            <a:r>
              <a:rPr lang="cs-CZ" dirty="0"/>
              <a:t>•   Zajištěný výnos 9 % ročně</a:t>
            </a:r>
          </a:p>
          <a:p>
            <a:pPr marL="0" indent="0">
              <a:buNone/>
            </a:pPr>
            <a:r>
              <a:rPr lang="cs-CZ" dirty="0"/>
              <a:t>•   Možnost dodatečného výnosu</a:t>
            </a:r>
          </a:p>
          <a:p>
            <a:pPr marL="0" indent="0">
              <a:buNone/>
            </a:pPr>
            <a:r>
              <a:rPr lang="cs-CZ" dirty="0"/>
              <a:t>•   Vztah s pachtýřem vyřešen komfortním způsobem</a:t>
            </a:r>
          </a:p>
          <a:p>
            <a:pPr marL="0" indent="0">
              <a:buNone/>
            </a:pPr>
            <a:r>
              <a:rPr lang="cs-CZ" b="1" dirty="0">
                <a:solidFill>
                  <a:srgbClr val="FF0000"/>
                </a:solidFill>
              </a:rPr>
              <a:t>•   Zájem investorů o zemědělské pozemky není dosud probuzen!</a:t>
            </a:r>
          </a:p>
          <a:p>
            <a:pPr marL="0" indent="0">
              <a:buNone/>
            </a:pPr>
            <a:r>
              <a:rPr lang="cs-CZ" b="1" dirty="0">
                <a:solidFill>
                  <a:srgbClr val="FF0000"/>
                </a:solidFill>
              </a:rPr>
              <a:t>•   V současné době (2025) máme pozemky pro potřeby investorů!</a:t>
            </a:r>
          </a:p>
          <a:p>
            <a:pPr marL="0" indent="0">
              <a:buNone/>
            </a:pPr>
            <a:endParaRPr lang="cs-CZ" dirty="0"/>
          </a:p>
        </p:txBody>
      </p:sp>
    </p:spTree>
    <p:extLst>
      <p:ext uri="{BB962C8B-B14F-4D97-AF65-F5344CB8AC3E}">
        <p14:creationId xmlns:p14="http://schemas.microsoft.com/office/powerpoint/2010/main" val="1485224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6D8F06B-D569-8DF8-0B9A-25574210C983}"/>
              </a:ext>
            </a:extLst>
          </p:cNvPr>
          <p:cNvSpPr>
            <a:spLocks noGrp="1"/>
          </p:cNvSpPr>
          <p:nvPr>
            <p:ph type="title"/>
          </p:nvPr>
        </p:nvSpPr>
        <p:spPr/>
        <p:txBody>
          <a:bodyPr/>
          <a:lstStyle/>
          <a:p>
            <a:pPr algn="ctr"/>
            <a:r>
              <a:rPr lang="cs-CZ" b="1" dirty="0"/>
              <a:t>Finanční kouzlo</a:t>
            </a:r>
          </a:p>
        </p:txBody>
      </p:sp>
      <p:sp>
        <p:nvSpPr>
          <p:cNvPr id="3" name="Zástupný obsah 2">
            <a:extLst>
              <a:ext uri="{FF2B5EF4-FFF2-40B4-BE49-F238E27FC236}">
                <a16:creationId xmlns:a16="http://schemas.microsoft.com/office/drawing/2014/main" id="{7422B598-7123-050D-B1D0-B378AE33D717}"/>
              </a:ext>
            </a:extLst>
          </p:cNvPr>
          <p:cNvSpPr>
            <a:spLocks noGrp="1"/>
          </p:cNvSpPr>
          <p:nvPr>
            <p:ph idx="1"/>
          </p:nvPr>
        </p:nvSpPr>
        <p:spPr/>
        <p:txBody>
          <a:bodyPr/>
          <a:lstStyle/>
          <a:p>
            <a:pPr marL="0" indent="0">
              <a:buNone/>
            </a:pPr>
            <a:r>
              <a:rPr lang="cs-CZ" b="1" dirty="0">
                <a:solidFill>
                  <a:srgbClr val="00B050"/>
                </a:solidFill>
              </a:rPr>
              <a:t>Do pozemků: investujeme jednorázově</a:t>
            </a:r>
          </a:p>
          <a:p>
            <a:r>
              <a:rPr lang="cs-CZ" dirty="0"/>
              <a:t>Z pozemků nám plyne: průběžný finanční tok </a:t>
            </a:r>
          </a:p>
          <a:p>
            <a:r>
              <a:rPr lang="cs-CZ" dirty="0"/>
              <a:t>Navíc pachtovné (druhý výnos)</a:t>
            </a:r>
          </a:p>
          <a:p>
            <a:r>
              <a:rPr lang="cs-CZ" dirty="0"/>
              <a:t>Obojí můžeme využít v jiné investiční příležitosti</a:t>
            </a:r>
          </a:p>
          <a:p>
            <a:pPr marL="0" indent="0">
              <a:buNone/>
            </a:pPr>
            <a:r>
              <a:rPr lang="cs-CZ" b="1" dirty="0">
                <a:solidFill>
                  <a:srgbClr val="FFC000"/>
                </a:solidFill>
              </a:rPr>
              <a:t>Zkombinujeme s investicí do investičního zlata</a:t>
            </a:r>
          </a:p>
          <a:p>
            <a:r>
              <a:rPr lang="cs-CZ" dirty="0"/>
              <a:t>Sem je správné investovat postupně</a:t>
            </a:r>
          </a:p>
          <a:p>
            <a:r>
              <a:rPr lang="cs-CZ" dirty="0"/>
              <a:t>Zde můžeme využít tok plynoucí z pozemků</a:t>
            </a:r>
          </a:p>
          <a:p>
            <a:r>
              <a:rPr lang="cs-CZ" b="1" dirty="0">
                <a:solidFill>
                  <a:srgbClr val="FF0000"/>
                </a:solidFill>
              </a:rPr>
              <a:t>Výsledkem je bezpečná investice s dvojím (trojím) výnosem</a:t>
            </a:r>
          </a:p>
        </p:txBody>
      </p:sp>
    </p:spTree>
    <p:extLst>
      <p:ext uri="{BB962C8B-B14F-4D97-AF65-F5344CB8AC3E}">
        <p14:creationId xmlns:p14="http://schemas.microsoft.com/office/powerpoint/2010/main" val="19124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1A158024-3BAB-F5C5-BA70-583B3862EA46}"/>
              </a:ext>
            </a:extLst>
          </p:cNvPr>
          <p:cNvSpPr>
            <a:spLocks noGrp="1"/>
          </p:cNvSpPr>
          <p:nvPr>
            <p:ph idx="1"/>
          </p:nvPr>
        </p:nvSpPr>
        <p:spPr>
          <a:xfrm>
            <a:off x="838200" y="1253331"/>
            <a:ext cx="10515600" cy="4610440"/>
          </a:xfrm>
        </p:spPr>
        <p:txBody>
          <a:bodyPr>
            <a:normAutofit fontScale="25000" lnSpcReduction="20000"/>
          </a:bodyPr>
          <a:lstStyle/>
          <a:p>
            <a:endParaRPr lang="cs-CZ" dirty="0"/>
          </a:p>
          <a:p>
            <a:pPr marL="0" indent="0">
              <a:buNone/>
            </a:pPr>
            <a:r>
              <a:rPr lang="pl-PL" sz="6400" dirty="0">
                <a:cs typeface="Times New Roman" panose="02020603050405020304" pitchFamily="18" charset="0"/>
              </a:rPr>
              <a:t>Celý dokument je k stažení: </a:t>
            </a:r>
            <a:r>
              <a:rPr lang="pl-PL" sz="6400" dirty="0">
                <a:cs typeface="Times New Roman" panose="02020603050405020304" pitchFamily="18" charset="0"/>
                <a:hlinkClick r:id="rId3"/>
              </a:rPr>
              <a:t>https://www.investicnipozemky.eu/</a:t>
            </a:r>
            <a:r>
              <a:rPr lang="pl-PL" sz="6400" dirty="0">
                <a:cs typeface="Times New Roman" panose="02020603050405020304" pitchFamily="18" charset="0"/>
              </a:rPr>
              <a:t> Dokumenty/ dokument č. 21 - Přednáška 16.9.2025 - verze k </a:t>
            </a:r>
          </a:p>
          <a:p>
            <a:pPr marL="0" indent="0">
              <a:buNone/>
            </a:pPr>
            <a:r>
              <a:rPr lang="pl-PL" sz="6400" dirty="0">
                <a:cs typeface="Times New Roman" panose="02020603050405020304" pitchFamily="18" charset="0"/>
              </a:rPr>
              <a:t>uvedení ve sborníku nebo </a:t>
            </a:r>
            <a:r>
              <a:rPr lang="pl-PL" sz="6400" dirty="0">
                <a:cs typeface="Times New Roman" panose="02020603050405020304" pitchFamily="18" charset="0"/>
                <a:hlinkClick r:id="rId4"/>
              </a:rPr>
              <a:t>ZDE</a:t>
            </a:r>
            <a:endParaRPr lang="pl-PL" sz="6400" dirty="0">
              <a:cs typeface="Times New Roman" panose="02020603050405020304" pitchFamily="18" charset="0"/>
            </a:endParaRPr>
          </a:p>
          <a:p>
            <a:pPr marL="0" indent="0">
              <a:buNone/>
            </a:pPr>
            <a:r>
              <a:rPr lang="pl-PL" sz="6400" dirty="0">
                <a:cs typeface="Times New Roman" panose="02020603050405020304" pitchFamily="18" charset="0"/>
              </a:rPr>
              <a:t>Přednáška v Power Pointu: </a:t>
            </a:r>
            <a:r>
              <a:rPr lang="pl-PL" sz="6400" dirty="0">
                <a:cs typeface="Times New Roman" panose="02020603050405020304" pitchFamily="18" charset="0"/>
                <a:hlinkClick r:id="rId3"/>
              </a:rPr>
              <a:t>https://www.investicnipozemky.eu/</a:t>
            </a:r>
            <a:r>
              <a:rPr lang="pl-PL" sz="6400" dirty="0">
                <a:cs typeface="Times New Roman" panose="02020603050405020304" pitchFamily="18" charset="0"/>
              </a:rPr>
              <a:t> Dokumenty/Dokument č. 22</a:t>
            </a:r>
          </a:p>
          <a:p>
            <a:pPr marL="0" indent="0">
              <a:buNone/>
            </a:pPr>
            <a:endParaRPr lang="cs-CZ" sz="6400" dirty="0">
              <a:cs typeface="Times New Roman" panose="02020603050405020304" pitchFamily="18" charset="0"/>
            </a:endParaRPr>
          </a:p>
          <a:p>
            <a:pPr marL="0" indent="0">
              <a:buNone/>
            </a:pPr>
            <a:endParaRPr lang="cs-CZ" sz="6400" dirty="0">
              <a:cs typeface="Times New Roman" panose="02020603050405020304" pitchFamily="18" charset="0"/>
            </a:endParaRPr>
          </a:p>
          <a:p>
            <a:pPr marL="0" indent="0">
              <a:buNone/>
            </a:pPr>
            <a:r>
              <a:rPr lang="cs-CZ" sz="6400" dirty="0">
                <a:cs typeface="Times New Roman" panose="02020603050405020304" pitchFamily="18" charset="0"/>
              </a:rPr>
              <a:t>Praha,  16. 9. 2025                                      </a:t>
            </a:r>
            <a:r>
              <a:rPr lang="cs-CZ" sz="12800" dirty="0">
                <a:cs typeface="Times New Roman" panose="02020603050405020304" pitchFamily="18" charset="0"/>
              </a:rPr>
              <a:t>Ing. Viktor Harnach</a:t>
            </a:r>
          </a:p>
          <a:p>
            <a:pPr marL="0" indent="0" algn="ctr">
              <a:buNone/>
            </a:pPr>
            <a:r>
              <a:rPr lang="cs-CZ" sz="6400" dirty="0">
                <a:cs typeface="Times New Roman" panose="02020603050405020304" pitchFamily="18" charset="0"/>
              </a:rPr>
              <a:t>obchodník, investor a sběratel</a:t>
            </a:r>
          </a:p>
          <a:p>
            <a:pPr marL="0" indent="0" algn="ctr">
              <a:buNone/>
            </a:pPr>
            <a:endParaRPr lang="cs-CZ" sz="5600" dirty="0">
              <a:cs typeface="Times New Roman" panose="02020603050405020304" pitchFamily="18" charset="0"/>
            </a:endParaRPr>
          </a:p>
          <a:p>
            <a:pPr marL="0" indent="0" algn="ctr">
              <a:buNone/>
            </a:pPr>
            <a:r>
              <a:rPr lang="cs-CZ" sz="6400" dirty="0">
                <a:cs typeface="Times New Roman" panose="02020603050405020304" pitchFamily="18" charset="0"/>
              </a:rPr>
              <a:t>Kontakty: </a:t>
            </a:r>
          </a:p>
          <a:p>
            <a:pPr marL="0" indent="0" algn="ctr">
              <a:buNone/>
            </a:pPr>
            <a:r>
              <a:rPr lang="cs-CZ" sz="6400" dirty="0">
                <a:cs typeface="Times New Roman" panose="02020603050405020304" pitchFamily="18" charset="0"/>
              </a:rPr>
              <a:t>603 470 413</a:t>
            </a:r>
          </a:p>
          <a:p>
            <a:pPr marL="0" indent="0" algn="ctr">
              <a:buNone/>
            </a:pPr>
            <a:r>
              <a:rPr lang="cs-CZ" sz="6400" dirty="0">
                <a:cs typeface="Times New Roman" panose="02020603050405020304" pitchFamily="18" charset="0"/>
                <a:hlinkClick r:id="rId5"/>
              </a:rPr>
              <a:t>https://www.harnach.cz/</a:t>
            </a:r>
            <a:endParaRPr lang="cs-CZ" sz="6400" dirty="0">
              <a:cs typeface="Times New Roman" panose="02020603050405020304" pitchFamily="18" charset="0"/>
            </a:endParaRPr>
          </a:p>
          <a:p>
            <a:pPr marL="0" indent="0" algn="ctr">
              <a:buNone/>
            </a:pPr>
            <a:r>
              <a:rPr lang="cs-CZ" sz="6400" dirty="0">
                <a:cs typeface="Times New Roman" panose="02020603050405020304" pitchFamily="18" charset="0"/>
                <a:hlinkClick r:id="rId3"/>
              </a:rPr>
              <a:t>https://www.investicnipozemky.eu/</a:t>
            </a:r>
            <a:endParaRPr lang="cs-CZ" sz="6400" dirty="0">
              <a:cs typeface="Times New Roman" panose="02020603050405020304" pitchFamily="18" charset="0"/>
            </a:endParaRPr>
          </a:p>
          <a:p>
            <a:pPr marL="0" indent="0" algn="ctr">
              <a:buNone/>
            </a:pPr>
            <a:r>
              <a:rPr lang="cs-CZ" sz="6400" dirty="0">
                <a:cs typeface="Times New Roman" panose="02020603050405020304" pitchFamily="18" charset="0"/>
                <a:hlinkClick r:id="rId6"/>
              </a:rPr>
              <a:t>https://www.zlatosambicemi.cz/</a:t>
            </a:r>
            <a:endParaRPr lang="cs-CZ" sz="6400" dirty="0">
              <a:cs typeface="Times New Roman" panose="02020603050405020304" pitchFamily="18" charset="0"/>
            </a:endParaRPr>
          </a:p>
          <a:p>
            <a:pPr marL="0" indent="0" algn="ctr">
              <a:buNone/>
            </a:pPr>
            <a:r>
              <a:rPr lang="cs-CZ" sz="6400" dirty="0">
                <a:effectLst/>
                <a:latin typeface="Times New Roman" panose="02020603050405020304" pitchFamily="18" charset="0"/>
                <a:ea typeface="Times New Roman" panose="02020603050405020304" pitchFamily="18" charset="0"/>
              </a:rPr>
              <a:t>mail: </a:t>
            </a:r>
            <a:r>
              <a:rPr lang="cs-CZ" sz="6400" u="sng" dirty="0">
                <a:solidFill>
                  <a:srgbClr val="0000FF"/>
                </a:solidFill>
                <a:effectLst/>
                <a:latin typeface="Times New Roman" panose="02020603050405020304" pitchFamily="18" charset="0"/>
                <a:ea typeface="Times New Roman" panose="02020603050405020304" pitchFamily="18" charset="0"/>
                <a:hlinkClick r:id="rId7"/>
              </a:rPr>
              <a:t>viktor@harnach.cz</a:t>
            </a:r>
            <a:endParaRPr lang="cs-CZ" sz="6400" dirty="0">
              <a:effectLst/>
              <a:latin typeface="Times New Roman" panose="02020603050405020304" pitchFamily="18" charset="0"/>
              <a:ea typeface="Calibri" panose="020F0502020204030204" pitchFamily="34" charset="0"/>
            </a:endParaRPr>
          </a:p>
          <a:p>
            <a:pPr algn="ctr"/>
            <a:endParaRPr lang="cs-CZ" dirty="0"/>
          </a:p>
        </p:txBody>
      </p:sp>
      <p:sp>
        <p:nvSpPr>
          <p:cNvPr id="5" name="Nadpis 4">
            <a:extLst>
              <a:ext uri="{FF2B5EF4-FFF2-40B4-BE49-F238E27FC236}">
                <a16:creationId xmlns:a16="http://schemas.microsoft.com/office/drawing/2014/main" id="{FD11540A-C561-BCE0-802C-E4A45811C9BC}"/>
              </a:ext>
            </a:extLst>
          </p:cNvPr>
          <p:cNvSpPr>
            <a:spLocks noGrp="1"/>
          </p:cNvSpPr>
          <p:nvPr>
            <p:ph type="title"/>
          </p:nvPr>
        </p:nvSpPr>
        <p:spPr>
          <a:xfrm>
            <a:off x="838200" y="109486"/>
            <a:ext cx="10515600" cy="1325563"/>
          </a:xfrm>
        </p:spPr>
        <p:txBody>
          <a:bodyPr>
            <a:normAutofit/>
          </a:bodyPr>
          <a:lstStyle/>
          <a:p>
            <a:r>
              <a:rPr lang="cs-CZ" sz="3200" dirty="0">
                <a:cs typeface="Times New Roman" panose="02020603050405020304" pitchFamily="18" charset="0"/>
              </a:rPr>
              <a:t>Závěr, dotazy:</a:t>
            </a:r>
          </a:p>
        </p:txBody>
      </p:sp>
    </p:spTree>
    <p:extLst>
      <p:ext uri="{BB962C8B-B14F-4D97-AF65-F5344CB8AC3E}">
        <p14:creationId xmlns:p14="http://schemas.microsoft.com/office/powerpoint/2010/main" val="3312625114"/>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3227</TotalTime>
  <Words>3347</Words>
  <Application>Microsoft Office PowerPoint</Application>
  <PresentationFormat>Širokoúhlá obrazovka</PresentationFormat>
  <Paragraphs>267</Paragraphs>
  <Slides>20</Slides>
  <Notes>19</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20</vt:i4>
      </vt:variant>
    </vt:vector>
  </HeadingPairs>
  <TitlesOfParts>
    <vt:vector size="25" baseType="lpstr">
      <vt:lpstr>Arial</vt:lpstr>
      <vt:lpstr>Calibri</vt:lpstr>
      <vt:lpstr>Calibri Light</vt:lpstr>
      <vt:lpstr>Times New Roman</vt:lpstr>
      <vt:lpstr>Motiv Office</vt:lpstr>
      <vt:lpstr>                            Ekologická a ekonomická udržitelnost zemědělských pozemků  a jejich přínos pro investory  (a jak z toho získat osobní výhodu) </vt:lpstr>
      <vt:lpstr>Cíle: </vt:lpstr>
      <vt:lpstr>Zpřesnění: </vt:lpstr>
      <vt:lpstr>Obsah:</vt:lpstr>
      <vt:lpstr>Zarámování co do místa: mapa střední Evropy  s vyznačenou shodnou plodinovou oblastí:</vt:lpstr>
      <vt:lpstr>Zarámování v čase:</vt:lpstr>
      <vt:lpstr>Ad 1.: Kolektivizace (1950-1989):</vt:lpstr>
      <vt:lpstr>Ad 2.: Devadesátá léta (1990-2000) – restituce</vt:lpstr>
      <vt:lpstr>Ad 2.: Devadesátá léta – restituce - pokračování</vt:lpstr>
      <vt:lpstr>Ad 3.: Po roce 2000:</vt:lpstr>
      <vt:lpstr>Odlišnosti mezi zavedenými, tradičními, západoevropskými farmáři a „novými“ zemědělci na restituovaných pozemcích:</vt:lpstr>
      <vt:lpstr>Odlišnosti mezi zavedenými, tradičními, západoevropskými farmáři a „novými“ zemědělci na restituovaných pozemcích:</vt:lpstr>
      <vt:lpstr>Cenový vývoj v oblasti zemědělských pozemků:</vt:lpstr>
      <vt:lpstr>Výpočet výnosové míry zemědělských pozemků:</vt:lpstr>
      <vt:lpstr>Výpočet průměrného ročního výnosu realizovaného držbou zemědělských pozemků:</vt:lpstr>
      <vt:lpstr>Co z toho lze oprávněně vyvozovat?</vt:lpstr>
      <vt:lpstr>Avšak:</vt:lpstr>
      <vt:lpstr>Nástroj k investování do zemědělských pozemků:</vt:lpstr>
      <vt:lpstr>Finanční kouzlo</vt:lpstr>
      <vt:lpstr>Závěr, dotazy: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Viktor Harnach</dc:creator>
  <cp:lastModifiedBy>Viktor Harnach</cp:lastModifiedBy>
  <cp:revision>96</cp:revision>
  <dcterms:created xsi:type="dcterms:W3CDTF">2024-09-11T06:37:46Z</dcterms:created>
  <dcterms:modified xsi:type="dcterms:W3CDTF">2025-09-12T20:37:31Z</dcterms:modified>
</cp:coreProperties>
</file>